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00" r:id="rId2"/>
    <p:sldId id="499" r:id="rId3"/>
    <p:sldId id="449" r:id="rId4"/>
    <p:sldId id="450" r:id="rId5"/>
    <p:sldId id="451" r:id="rId6"/>
    <p:sldId id="50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505" r:id="rId40"/>
    <p:sldId id="506" r:id="rId41"/>
    <p:sldId id="507" r:id="rId42"/>
    <p:sldId id="484" r:id="rId43"/>
    <p:sldId id="485" r:id="rId44"/>
    <p:sldId id="502" r:id="rId45"/>
    <p:sldId id="503" r:id="rId46"/>
    <p:sldId id="504" r:id="rId47"/>
    <p:sldId id="486" r:id="rId48"/>
    <p:sldId id="487" r:id="rId49"/>
    <p:sldId id="501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66FFFF"/>
    <a:srgbClr val="9BFFFF"/>
    <a:srgbClr val="FFCCCC"/>
    <a:srgbClr val="FFCC99"/>
    <a:srgbClr val="FF00FF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 autoAdjust="0"/>
    <p:restoredTop sz="86426" autoAdjust="0"/>
  </p:normalViewPr>
  <p:slideViewPr>
    <p:cSldViewPr>
      <p:cViewPr varScale="1">
        <p:scale>
          <a:sx n="65" d="100"/>
          <a:sy n="65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0" y="0"/>
            <a:ext cx="3036778" cy="4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24"/>
            <a:ext cx="3038372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0" y="8773324"/>
            <a:ext cx="303677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1134721B-DCC4-43AB-87D2-2C346C67C8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784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6778" cy="4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452"/>
            <a:ext cx="5608320" cy="41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24"/>
            <a:ext cx="3038372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773324"/>
            <a:ext cx="303677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0" tIns="45539" rIns="91080" bIns="45539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44C3E43F-5B5D-414B-A700-68AAF6AFFD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676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3E43F-5B5D-414B-A700-68AAF6AFFDAD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504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DE654-1C79-4F3D-B891-0F2C2698661D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24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600" i="0">
                <a:latin typeface="Arial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1/51</a:t>
            </a: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 userDrawn="1"/>
        </p:nvSpPr>
        <p:spPr bwMode="auto">
          <a:xfrm>
            <a:off x="381000" y="6172200"/>
            <a:ext cx="8382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2971800" y="6248400"/>
            <a:ext cx="32004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800"/>
              <a:t>temes@ece.orst.edu</a:t>
            </a:r>
          </a:p>
        </p:txBody>
      </p:sp>
      <p:pic>
        <p:nvPicPr>
          <p:cNvPr id="1032" name="Picture 11" descr="homepage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6172200"/>
            <a:ext cx="1295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/>
              <a:t>Nonideal Effects in SC circuits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/>
              <a:t>Gabor C Temes</a:t>
            </a:r>
          </a:p>
          <a:p>
            <a:r>
              <a:rPr lang="en-US" dirty="0"/>
              <a:t>School of EECS</a:t>
            </a:r>
          </a:p>
          <a:p>
            <a:r>
              <a:rPr lang="en-US" dirty="0"/>
              <a:t>Oregon State University</a:t>
            </a:r>
          </a:p>
          <a:p>
            <a:endParaRPr lang="en-US" dirty="0"/>
          </a:p>
          <a:p>
            <a:r>
              <a:rPr lang="en-US" dirty="0"/>
              <a:t>Rev. 9/4/2011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Boostrapped Clock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Principle: pre-sample </a:t>
            </a:r>
            <a:r>
              <a:rPr lang="en-US" sz="2000" dirty="0" err="1"/>
              <a:t>Vdd</a:t>
            </a:r>
            <a:r>
              <a:rPr lang="en-US" sz="2000" dirty="0"/>
              <a:t> before placing it across </a:t>
            </a:r>
            <a:r>
              <a:rPr lang="en-US" sz="2000" dirty="0" err="1"/>
              <a:t>Vgs</a:t>
            </a:r>
            <a:r>
              <a:rPr lang="en-US" sz="2000" dirty="0"/>
              <a:t> (various low-voltage issues complicate implementation)</a:t>
            </a:r>
          </a:p>
          <a:p>
            <a:r>
              <a:rPr lang="en-US" sz="2000" dirty="0"/>
              <a:t>Input sampling such as this can be used for low-voltage CMOS or for high-linearity sampling</a:t>
            </a:r>
          </a:p>
          <a:p>
            <a:r>
              <a:rPr lang="en-US" sz="2000" dirty="0"/>
              <a:t>No fundamental or topological limitation on higher input signal frequency vs. sampling frequency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437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8/55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D8A3A-A8FE-41AE-870F-2169695F796A}"/>
              </a:ext>
            </a:extLst>
          </p:cNvPr>
          <p:cNvSpPr txBox="1"/>
          <p:nvPr/>
        </p:nvSpPr>
        <p:spPr>
          <a:xfrm>
            <a:off x="701040" y="5667345"/>
            <a:ext cx="806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BREAKDOWN, ADDED SWITCH TURN-ON PROBLEM.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Switched-Opamp Technique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r>
              <a:rPr lang="en-US" sz="2000"/>
              <a:t>Floating switch is eliminated</a:t>
            </a:r>
          </a:p>
          <a:p>
            <a:r>
              <a:rPr lang="en-US" sz="2000"/>
              <a:t>Opamp output tri-stated and pulled to ground during reset ϕ</a:t>
            </a:r>
            <a:r>
              <a:rPr lang="en-US" sz="2000" baseline="-25000">
                <a:cs typeface="Arial" charset="0"/>
              </a:rPr>
              <a:t>2</a:t>
            </a:r>
            <a:endParaRPr lang="en-US" sz="2000"/>
          </a:p>
          <a:p>
            <a:pPr>
              <a:buFontTx/>
              <a:buNone/>
            </a:pPr>
            <a:r>
              <a:rPr lang="en-US" sz="2000">
                <a:latin typeface="Wingdings" pitchFamily="2" charset="2"/>
                <a:cs typeface="Arial" charset="0"/>
                <a:sym typeface="Wingdings" pitchFamily="2" charset="2"/>
              </a:rPr>
              <a:t>	</a:t>
            </a:r>
            <a:r>
              <a:rPr lang="en-US" sz="2000"/>
              <a:t> Slow transient response as opamp is turned back on during ϕ</a:t>
            </a:r>
            <a:r>
              <a:rPr lang="en-US" sz="2000" baseline="-25000"/>
              <a:t>1</a:t>
            </a:r>
          </a:p>
        </p:txBody>
      </p:sp>
      <p:pic>
        <p:nvPicPr>
          <p:cNvPr id="12292" name="Picture 4" descr="Untitled-1.jp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2316163"/>
            <a:ext cx="74564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9/55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Switched-Opamp Example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pPr marL="2743200" indent="-2743200">
              <a:buFontTx/>
              <a:buNone/>
            </a:pPr>
            <a:r>
              <a:rPr lang="en-US" sz="1600"/>
              <a:t>	Crols et al., JSSC-1994</a:t>
            </a:r>
          </a:p>
          <a:p>
            <a:pPr marL="2743200" indent="-2743200">
              <a:buFontTx/>
              <a:buNone/>
            </a:pPr>
            <a:r>
              <a:rPr lang="en-US" sz="1600"/>
              <a:t>	Peluso et al., JSSC-1997</a:t>
            </a:r>
          </a:p>
          <a:p>
            <a:pPr marL="2743200" indent="-2743200">
              <a:buFontTx/>
              <a:buNone/>
            </a:pPr>
            <a:r>
              <a:rPr lang="en-US" sz="2000">
                <a:cs typeface="Arial" charset="0"/>
              </a:rPr>
              <a:t>The entire opamp is turned off during </a:t>
            </a:r>
            <a:r>
              <a:rPr lang="en-US" sz="2000"/>
              <a:t>ϕ</a:t>
            </a:r>
            <a:r>
              <a:rPr lang="en-US" sz="2000" baseline="-25000">
                <a:cs typeface="Arial" charset="0"/>
              </a:rPr>
              <a:t>2 .</a:t>
            </a:r>
          </a:p>
          <a:p>
            <a:pPr marL="2743200" indent="-2743200">
              <a:buFontTx/>
              <a:buNone/>
            </a:pPr>
            <a:r>
              <a:rPr lang="en-US" sz="2000">
                <a:cs typeface="Arial" charset="0"/>
              </a:rPr>
              <a:t>Demonstrated 1.5-V operation (ΔΣ)with Vtn=|Vtp|=0.9V.</a:t>
            </a:r>
          </a:p>
          <a:p>
            <a:pPr marL="2743200" indent="-2743200">
              <a:buFontTx/>
              <a:buNone/>
            </a:pPr>
            <a:r>
              <a:rPr lang="en-US" sz="2000">
                <a:cs typeface="Arial" charset="0"/>
              </a:rPr>
              <a:t>115kHz at -60dB THD &amp; 500kHz at -72dB THD.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2738438"/>
            <a:ext cx="5865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10/55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Opamp-Reset = Unity-Gain Configuration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3914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11/55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Floating Reference Avoids Fwd Bias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r>
              <a:rPr lang="en-US" sz="2000" dirty="0"/>
              <a:t>C3 is </a:t>
            </a:r>
            <a:r>
              <a:rPr lang="en-US" sz="2000" dirty="0" err="1"/>
              <a:t>precharged</a:t>
            </a:r>
            <a:r>
              <a:rPr lang="en-US" sz="2000" dirty="0"/>
              <a:t> during </a:t>
            </a:r>
            <a:r>
              <a:rPr lang="en-US" sz="2000" dirty="0">
                <a:latin typeface="Lucida Grande" charset="0"/>
              </a:rPr>
              <a:t>ϕ</a:t>
            </a:r>
            <a:r>
              <a:rPr lang="en-US" sz="2000" baseline="-25000" dirty="0"/>
              <a:t>1</a:t>
            </a:r>
          </a:p>
          <a:p>
            <a:r>
              <a:rPr lang="en-US" sz="2000" dirty="0"/>
              <a:t>C3 (floating reference) in feedback during </a:t>
            </a:r>
            <a:r>
              <a:rPr lang="en-US" sz="2000" dirty="0">
                <a:latin typeface="Lucida Grande" charset="0"/>
              </a:rPr>
              <a:t>ϕ</a:t>
            </a:r>
            <a:r>
              <a:rPr lang="en-US" sz="2000" baseline="-25000" dirty="0"/>
              <a:t>2</a:t>
            </a:r>
          </a:p>
          <a:p>
            <a:r>
              <a:rPr lang="en-US" sz="2000" dirty="0"/>
              <a:t>DC offset circuit (C4=C1/2) compensates for </a:t>
            </a:r>
            <a:r>
              <a:rPr lang="en-US" sz="2000" dirty="0" err="1"/>
              <a:t>Vdd</a:t>
            </a:r>
            <a:r>
              <a:rPr lang="en-US" sz="2000" dirty="0"/>
              <a:t> reset of C1</a:t>
            </a:r>
          </a:p>
          <a:p>
            <a:pPr>
              <a:buFontTx/>
              <a:buNone/>
            </a:pPr>
            <a:r>
              <a:rPr lang="en-US" sz="2000" dirty="0"/>
              <a:t> </a:t>
            </a:r>
            <a:r>
              <a:rPr lang="en-US" sz="2000" dirty="0">
                <a:latin typeface="Wingdings" pitchFamily="2" charset="2"/>
                <a:cs typeface="Arial" charset="0"/>
                <a:sym typeface="Wingdings" pitchFamily="2" charset="2"/>
              </a:rPr>
              <a:t> </a:t>
            </a:r>
            <a:r>
              <a:rPr lang="en-US" sz="2000" dirty="0"/>
              <a:t>effective virtual ground = </a:t>
            </a:r>
            <a:r>
              <a:rPr lang="en-US" sz="2000" dirty="0" err="1"/>
              <a:t>Vdd</a:t>
            </a:r>
            <a:r>
              <a:rPr lang="en-US" sz="2000" dirty="0"/>
              <a:t>/2</a:t>
            </a:r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53721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12/55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B9A36-ACC8-4FFE-A4F4-FE5F8DB5D137}"/>
              </a:ext>
            </a:extLst>
          </p:cNvPr>
          <p:cNvSpPr txBox="1"/>
          <p:nvPr/>
        </p:nvSpPr>
        <p:spPr>
          <a:xfrm>
            <a:off x="5562600" y="3124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Simpler: 2 switches in series with C2, grounded</a:t>
            </a:r>
          </a:p>
          <a:p>
            <a:pPr>
              <a:buNone/>
            </a:pPr>
            <a:r>
              <a:rPr lang="en-US" dirty="0"/>
              <a:t>turned off first.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Switched-RC = Resistor Isolation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6000"/>
            <a:ext cx="78216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13/55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0D8D6-CC61-4BAD-B820-2DD8A94E058D}"/>
              </a:ext>
            </a:extLst>
          </p:cNvPr>
          <p:cNvSpPr txBox="1"/>
          <p:nvPr/>
        </p:nvSpPr>
        <p:spPr>
          <a:xfrm>
            <a:off x="1219200" y="30288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must be chosen properly.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Switched-RC = Resistor Isolation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"/>
              <a:t>Ahn et al., ISSCC-2005 Paper 9.1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13" y="1524000"/>
            <a:ext cx="5741987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14/55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Injection (1)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r>
              <a:rPr lang="en-US" sz="2000"/>
              <a:t>Simple SC integrator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676400"/>
            <a:ext cx="6724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15/55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Injection (1) (Cont’d)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334000"/>
          </a:xfrm>
        </p:spPr>
        <p:txBody>
          <a:bodyPr/>
          <a:lstStyle/>
          <a:p>
            <a:r>
              <a:rPr lang="en-US" sz="2000"/>
              <a:t>The lateral field is </a:t>
            </a:r>
            <a:r>
              <a:rPr lang="en-US" sz="2000" i="1">
                <a:latin typeface="Times" pitchFamily="18" charset="0"/>
              </a:rPr>
              <a:t>v/L</a:t>
            </a:r>
            <a:r>
              <a:rPr lang="en-US" sz="2000"/>
              <a:t> , the drift velocity is </a:t>
            </a:r>
            <a:r>
              <a:rPr lang="en-US" sz="2000" i="1">
                <a:latin typeface="Times" pitchFamily="18" charset="0"/>
              </a:rPr>
              <a:t>μv/L</a:t>
            </a:r>
            <a:r>
              <a:rPr lang="en-US" sz="2000"/>
              <a:t>.  Therefore, the current is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 sz="2000"/>
              <a:t>The on-resistance is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and hence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 holds.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286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2438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16/55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Injection (2)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From device physics,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Unless S1 is in a well, connected to its source, </a:t>
            </a:r>
            <a:r>
              <a:rPr lang="en-US" sz="1800" dirty="0" err="1"/>
              <a:t>Vtn</a:t>
            </a:r>
            <a:r>
              <a:rPr lang="en-US" sz="1800" dirty="0"/>
              <a:t> depends on Vin, so </a:t>
            </a:r>
            <a:r>
              <a:rPr lang="en-US" sz="1800" dirty="0" err="1"/>
              <a:t>qch</a:t>
            </a:r>
            <a:r>
              <a:rPr lang="en-US" sz="1800" dirty="0"/>
              <a:t> is a mildly nonlinear function of Vin.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When S1 cuts off, part of </a:t>
            </a:r>
            <a:r>
              <a:rPr lang="en-US" sz="1800" dirty="0" err="1"/>
              <a:t>qch</a:t>
            </a:r>
            <a:r>
              <a:rPr lang="en-US" sz="1800" dirty="0"/>
              <a:t>(</a:t>
            </a:r>
            <a:r>
              <a:rPr lang="en-US" sz="1800" dirty="0" err="1"/>
              <a:t>qs</a:t>
            </a:r>
            <a:r>
              <a:rPr lang="en-US" sz="1800" dirty="0"/>
              <a:t>) enters C1 and introduces noise, </a:t>
            </a:r>
            <a:r>
              <a:rPr lang="en-US" sz="1800" dirty="0" err="1"/>
              <a:t>nonlinearily</a:t>
            </a:r>
            <a:r>
              <a:rPr lang="en-US" sz="1800" dirty="0"/>
              <a:t>, gain and offset error.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To reduce </a:t>
            </a:r>
            <a:r>
              <a:rPr lang="en-US" sz="1800" dirty="0" err="1"/>
              <a:t>qs</a:t>
            </a:r>
            <a:r>
              <a:rPr lang="en-US" sz="1800" dirty="0"/>
              <a:t>, choose L small, but and Ron large. However, for 0.1% settling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Hence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and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Pedestal voltage</a:t>
            </a:r>
          </a:p>
          <a:p>
            <a:pPr>
              <a:buFontTx/>
              <a:buNone/>
            </a:pPr>
            <a:r>
              <a:rPr lang="en-US" sz="1800" dirty="0"/>
              <a:t>where 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048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2362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06900"/>
            <a:ext cx="3581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024438"/>
            <a:ext cx="3429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1100" y="5785010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17/55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and Nonidealities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5400"/>
          </a:xfrm>
        </p:spPr>
        <p:txBody>
          <a:bodyPr/>
          <a:lstStyle/>
          <a:p>
            <a:r>
              <a:rPr lang="en-US" sz="1600" b="1" dirty="0"/>
              <a:t>Switches:</a:t>
            </a:r>
          </a:p>
          <a:p>
            <a:pPr>
              <a:buFontTx/>
              <a:buNone/>
            </a:pPr>
            <a:r>
              <a:rPr lang="en-US" sz="1600" dirty="0"/>
              <a:t>Nonzero “on”-resistance</a:t>
            </a:r>
          </a:p>
          <a:p>
            <a:pPr>
              <a:buFontTx/>
              <a:buNone/>
            </a:pPr>
            <a:r>
              <a:rPr lang="en-US" sz="1600" dirty="0"/>
              <a:t>Clock feedthrough / charge injection</a:t>
            </a:r>
          </a:p>
          <a:p>
            <a:pPr>
              <a:buFontTx/>
              <a:buNone/>
            </a:pPr>
            <a:r>
              <a:rPr lang="en-US" sz="1600" dirty="0"/>
              <a:t>Junction leakage, capacitance</a:t>
            </a:r>
          </a:p>
          <a:p>
            <a:pPr>
              <a:buFontTx/>
              <a:buNone/>
            </a:pPr>
            <a:r>
              <a:rPr lang="en-US" sz="1600" dirty="0"/>
              <a:t>Noise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1600" b="1" dirty="0"/>
              <a:t>Capacitors:</a:t>
            </a:r>
          </a:p>
          <a:p>
            <a:pPr>
              <a:buFontTx/>
              <a:buNone/>
            </a:pPr>
            <a:r>
              <a:rPr lang="en-US" sz="1600" dirty="0"/>
              <a:t>Capacitance errors</a:t>
            </a:r>
          </a:p>
          <a:p>
            <a:pPr>
              <a:buFontTx/>
              <a:buNone/>
            </a:pPr>
            <a:r>
              <a:rPr lang="en-US" sz="1600" dirty="0"/>
              <a:t>Voltage and temperature dependence</a:t>
            </a:r>
          </a:p>
          <a:p>
            <a:pPr>
              <a:buFontTx/>
              <a:buNone/>
            </a:pPr>
            <a:r>
              <a:rPr lang="en-US" sz="1600" dirty="0"/>
              <a:t>Random and systematic variations</a:t>
            </a:r>
          </a:p>
          <a:p>
            <a:pPr>
              <a:buFontTx/>
              <a:buNone/>
            </a:pPr>
            <a:r>
              <a:rPr lang="en-US" sz="1600" dirty="0"/>
              <a:t>Leakage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1600" b="1" dirty="0"/>
              <a:t>Op-amps:</a:t>
            </a:r>
          </a:p>
          <a:p>
            <a:pPr>
              <a:buFontTx/>
              <a:buNone/>
            </a:pPr>
            <a:r>
              <a:rPr lang="en-US" sz="1600" dirty="0"/>
              <a:t>DC offset voltage</a:t>
            </a:r>
          </a:p>
          <a:p>
            <a:pPr>
              <a:buFontTx/>
              <a:buNone/>
            </a:pPr>
            <a:r>
              <a:rPr lang="en-US" sz="1600" dirty="0"/>
              <a:t>Finite dc gain</a:t>
            </a:r>
          </a:p>
          <a:p>
            <a:pPr>
              <a:buFontTx/>
              <a:buNone/>
            </a:pPr>
            <a:r>
              <a:rPr lang="en-US" sz="1600" dirty="0"/>
              <a:t>Finite bandwidth</a:t>
            </a:r>
          </a:p>
          <a:p>
            <a:pPr>
              <a:buFontTx/>
              <a:buNone/>
            </a:pPr>
            <a:r>
              <a:rPr lang="en-US" sz="1600" dirty="0"/>
              <a:t>Nonzero output impedance</a:t>
            </a:r>
          </a:p>
          <a:p>
            <a:pPr>
              <a:buFontTx/>
              <a:buNone/>
            </a:pPr>
            <a:r>
              <a:rPr lang="en-US" sz="1600" dirty="0"/>
              <a:t>Noise</a:t>
            </a:r>
          </a:p>
          <a:p>
            <a:endParaRPr lang="en-US" sz="1600" dirty="0"/>
          </a:p>
        </p:txBody>
      </p:sp>
      <p:sp>
        <p:nvSpPr>
          <p:cNvPr id="410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1/55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Feedthrough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Capacitive coupling of clock signal via overlap Cov between gate and source. The resulting charge error is</a:t>
            </a:r>
          </a:p>
          <a:p>
            <a:pPr marL="0" indent="0">
              <a:buFontTx/>
              <a:buNone/>
            </a:pPr>
            <a:endParaRPr lang="en-US" sz="2000"/>
          </a:p>
          <a:p>
            <a:pPr marL="0" indent="0">
              <a:buFontTx/>
              <a:buNone/>
            </a:pPr>
            <a:endParaRPr lang="en-US" sz="2000"/>
          </a:p>
          <a:p>
            <a:pPr marL="0" indent="0">
              <a:buFontTx/>
              <a:buNone/>
            </a:pPr>
            <a:r>
              <a:rPr lang="en-US" sz="2000"/>
              <a:t>It adds to qs . Usually,</a:t>
            </a:r>
          </a:p>
          <a:p>
            <a:pPr marL="0" indent="0">
              <a:buFontTx/>
              <a:buNone/>
            </a:pPr>
            <a:endParaRPr lang="en-US" sz="2000"/>
          </a:p>
          <a:p>
            <a:pPr marL="0" indent="0">
              <a:buFontTx/>
              <a:buNone/>
            </a:pPr>
            <a:r>
              <a:rPr lang="en-US" sz="2000"/>
              <a:t>Linear error .</a:t>
            </a:r>
          </a:p>
          <a:p>
            <a:pPr marL="0" indent="0">
              <a:buFontTx/>
              <a:buNone/>
            </a:pPr>
            <a:endParaRPr lang="en-US" sz="2000"/>
          </a:p>
          <a:p>
            <a:pPr marL="0" indent="0">
              <a:buFontTx/>
              <a:buNone/>
            </a:pPr>
            <a:r>
              <a:rPr lang="en-US" sz="2000"/>
              <a:t>Same for S</a:t>
            </a:r>
            <a:r>
              <a:rPr lang="en-US" sz="2000" baseline="-25000"/>
              <a:t>1</a:t>
            </a:r>
            <a:r>
              <a:rPr lang="en-US" sz="2000"/>
              <a:t> and S</a:t>
            </a:r>
            <a:r>
              <a:rPr lang="en-US" sz="2000" baseline="-25000"/>
              <a:t>2.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24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718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18/55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Methods for Reducing Charge Injection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/>
          <a:lstStyle/>
          <a:p>
            <a:r>
              <a:rPr lang="en-US" sz="2000"/>
              <a:t>Transmission gates: cancellation if areas are matched. Poor for floating switches, somewhat better for fixed-voltage operation.</a:t>
            </a:r>
          </a:p>
          <a:p>
            <a:r>
              <a:rPr lang="en-US" sz="2000"/>
              <a:t>Dummy devices: better for d~0.5.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2057400"/>
            <a:ext cx="79946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19/55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Advanced-Cutoff Switches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257800"/>
          </a:xfrm>
        </p:spPr>
        <p:txBody>
          <a:bodyPr/>
          <a:lstStyle/>
          <a:p>
            <a:r>
              <a:rPr lang="en-US" sz="2000"/>
              <a:t>Signal-dependent charge injection leads to nonlinear distortions; signal-independent one to fixed offset. Advanced-cutoff switches can reduce signal dependence.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1974850"/>
            <a:ext cx="3913187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20/55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Advanced-Cutoff Switches (Cont’d)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000"/>
              <a:t>Remaining charge injection is mostly common-mode in a differential stage.</a:t>
            </a:r>
          </a:p>
          <a:p>
            <a:r>
              <a:rPr lang="en-US" sz="2000"/>
              <a:t>Suppressed by CMRR. In a single-ended circuit, it can be approximated by dummy branch: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75615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0" y="3962400"/>
            <a:ext cx="5607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21/55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Floating Clock Generator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r>
              <a:rPr lang="en-US" sz="2000"/>
              <a:t>To reduce signal dependence, reference the clock signal to vin: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endParaRPr lang="en-US" sz="2000"/>
          </a:p>
          <a:p>
            <a:r>
              <a:rPr lang="en-US" sz="2000"/>
              <a:t>This makes Ron also signal independent, so the settling is more linear. Clock feedthrough remains signal dependent, but it is a linear effect anyway. Better phasing : precharge  Cb to VDD during phase 2, connect to vin during phase 2.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263" y="1612900"/>
            <a:ext cx="30305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22/55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Charge Injection in a Comparator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105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ontent Placeholder 5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105400"/>
          </a:xfrm>
        </p:spPr>
        <p:txBody>
          <a:bodyPr/>
          <a:lstStyle/>
          <a:p>
            <a:endParaRPr lang="en-US"/>
          </a:p>
          <a:p>
            <a:r>
              <a:rPr lang="en-US"/>
              <a:t>Remains valid if input phases are interchanged.</a:t>
            </a:r>
          </a:p>
        </p:txBody>
      </p:sp>
      <p:sp>
        <p:nvSpPr>
          <p:cNvPr id="2662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23/55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Delta-Sigma ADC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914400"/>
            <a:ext cx="59594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24/55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Junction Leakage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3340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000"/>
              <a:t>I ~10 pA/mil</a:t>
            </a:r>
            <a:r>
              <a:rPr lang="en-US" sz="2000" baseline="30000"/>
              <a:t>2</a:t>
            </a:r>
            <a:r>
              <a:rPr lang="en-US" sz="2000"/>
              <a:t> , 0.4pA/5μ x 5μ but doubles for each 10°C.</a:t>
            </a:r>
          </a:p>
          <a:p>
            <a:endParaRPr lang="en-US" sz="2000" i="1"/>
          </a:p>
          <a:p>
            <a:r>
              <a:rPr lang="en-US" sz="2000"/>
              <a:t>fmin ~ 100Hz at 20°</a:t>
            </a:r>
            <a:r>
              <a:rPr lang="en-US" sz="2000" i="1"/>
              <a:t>C</a:t>
            </a:r>
            <a:r>
              <a:rPr lang="en-US" sz="2000"/>
              <a:t>, but 25KHz at 100°</a:t>
            </a:r>
            <a:r>
              <a:rPr lang="en-US" sz="2000" i="1"/>
              <a:t> </a:t>
            </a:r>
            <a:r>
              <a:rPr lang="en-US" sz="2000"/>
              <a:t>C.</a:t>
            </a:r>
          </a:p>
          <a:p>
            <a:endParaRPr lang="en-US" sz="2000" i="1"/>
          </a:p>
          <a:p>
            <a:r>
              <a:rPr lang="en-US" sz="2000"/>
              <a:t>Fully differential circuit and Martin compensation converts it to common-mode effect.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990600"/>
            <a:ext cx="72961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25/55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Capacitances Inaccuracies</a:t>
            </a:r>
            <a:endParaRPr lang="zh-CN" altLang="en-US">
              <a:ea typeface="宋体" charset="-122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Depends only on C ratios. Strays are often p-n junctions, leading to harmonic distortion also. For stray-sensitive integrator, all strays should be &lt; 0.1% of </a:t>
            </a:r>
            <a:r>
              <a:rPr lang="el-GR" altLang="zh-CN" sz="2000" i="1">
                <a:ea typeface="宋体" charset="-122"/>
              </a:rPr>
              <a:t>α</a:t>
            </a:r>
            <a:r>
              <a:rPr lang="en-US" altLang="zh-CN" sz="2000" i="1">
                <a:ea typeface="宋体" charset="-122"/>
              </a:rPr>
              <a:t>C.</a:t>
            </a:r>
          </a:p>
          <a:p>
            <a:endParaRPr lang="en-US" altLang="zh-CN" i="1">
              <a:ea typeface="宋体" charset="-122"/>
            </a:endParaRPr>
          </a:p>
          <a:p>
            <a:endParaRPr lang="en-US" altLang="zh-CN" i="1">
              <a:ea typeface="宋体" charset="-122"/>
            </a:endParaRPr>
          </a:p>
          <a:p>
            <a:pPr>
              <a:buFontTx/>
              <a:buNone/>
            </a:pPr>
            <a:endParaRPr lang="en-US" altLang="zh-CN" i="1">
              <a:ea typeface="宋体" charset="-122"/>
            </a:endParaRPr>
          </a:p>
          <a:p>
            <a:endParaRPr lang="en-US" altLang="zh-CN" i="1">
              <a:ea typeface="宋体" charset="-122"/>
            </a:endParaRPr>
          </a:p>
          <a:p>
            <a:pPr>
              <a:buFontTx/>
              <a:buNone/>
            </a:pPr>
            <a:endParaRPr lang="en-US" altLang="zh-CN" i="1">
              <a:ea typeface="宋体" charset="-122"/>
            </a:endParaRPr>
          </a:p>
          <a:p>
            <a:pPr>
              <a:buFontTx/>
              <a:buNone/>
            </a:pPr>
            <a:endParaRPr lang="en-US" altLang="zh-CN" i="1">
              <a:ea typeface="宋体" charset="-122"/>
            </a:endParaRPr>
          </a:p>
          <a:p>
            <a:pPr>
              <a:buFontTx/>
              <a:buNone/>
            </a:pPr>
            <a:endParaRPr lang="en-US" altLang="zh-CN" i="1">
              <a:ea typeface="宋体" charset="-122"/>
            </a:endParaRPr>
          </a:p>
          <a:p>
            <a:r>
              <a:rPr lang="en-US" altLang="zh-CN" sz="2000" i="1">
                <a:ea typeface="宋体" charset="-122"/>
              </a:rPr>
              <a:t>ΔC</a:t>
            </a:r>
            <a:r>
              <a:rPr lang="en-US" altLang="zh-CN" sz="2000">
                <a:ea typeface="宋体" charset="-122"/>
              </a:rPr>
              <a:t> can be systematic or random. Random effects (granularity, edge effects, etc.) cannot be compensated, but systematic ones can, by unit-capacitor/common-centroid construction of </a:t>
            </a:r>
            <a:r>
              <a:rPr lang="el-GR" altLang="zh-CN" sz="2000" i="1"/>
              <a:t>α</a:t>
            </a:r>
            <a:r>
              <a:rPr lang="en-US" altLang="zh-CN" sz="2000" i="1">
                <a:ea typeface="宋体" charset="-122"/>
              </a:rPr>
              <a:t>C </a:t>
            </a:r>
            <a:r>
              <a:rPr lang="en-US" altLang="zh-CN" sz="2000">
                <a:ea typeface="宋体" charset="-122"/>
              </a:rPr>
              <a:t>and C.</a:t>
            </a:r>
            <a:endParaRPr lang="zh-CN" altLang="en-US" sz="2000">
              <a:ea typeface="宋体" charset="-122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62163"/>
            <a:ext cx="57689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26/55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Capacitances Inaccuracies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Oxide gradient</a:t>
            </a:r>
          </a:p>
          <a:p>
            <a:pPr>
              <a:buFontTx/>
              <a:buNone/>
            </a:pPr>
            <a:endParaRPr lang="zh-CN" altLang="en-US">
              <a:ea typeface="宋体" charset="-122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1908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381000" y="30480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i="0"/>
              <a:t>Common-centroid geometry</a:t>
            </a:r>
          </a:p>
          <a:p>
            <a:pPr marL="342900" indent="-342900" eaLnBrk="0" hangingPunct="0">
              <a:spcBef>
                <a:spcPct val="20000"/>
              </a:spcBef>
              <a:buFontTx/>
              <a:buNone/>
            </a:pPr>
            <a:endParaRPr lang="zh-CN" altLang="en-US" sz="2400" i="0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352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381000" y="5235575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Compensated C1/C2 against linear variations of Cox, and edge related systematic errors (undercut, fringing)</a:t>
            </a:r>
          </a:p>
        </p:txBody>
      </p:sp>
      <p:sp>
        <p:nvSpPr>
          <p:cNvPr id="3072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27/55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Switched-Capacitor Integrator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78050"/>
            <a:ext cx="7086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2/55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Capacitances Inaccuracies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334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Voltage and temperature coefficients</a:t>
            </a:r>
          </a:p>
          <a:p>
            <a:endParaRPr lang="zh-CN" altLang="en-US">
              <a:ea typeface="宋体" charset="-122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3038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1000" y="23622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Smaller for ratios, especially for common-centroid layout: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86050"/>
            <a:ext cx="5143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81000" y="45720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Fringing, undercut: systematic edge effects. Reduced by commoncentroid geometry, since perimeter/area ratio is the same for C1 and C2,                                    .</a:t>
            </a: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257800"/>
            <a:ext cx="301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28/55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OPAMP Input Offset</a:t>
            </a:r>
            <a:endParaRPr lang="zh-CN" altLang="en-US">
              <a:ea typeface="宋体" charset="-122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12954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In most analog IC, the active element is the opamp. It is used to create a virtual ground (or virtual short circuit) at its input terminals:</a:t>
            </a:r>
          </a:p>
          <a:p>
            <a:endParaRPr lang="zh-CN" altLang="en-US">
              <a:ea typeface="宋体" charset="-122"/>
            </a:endParaRPr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381000" y="35052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i="0"/>
              <a:t>This makes lossless charge transfer possible. In fact, in a CMOS IC, </a:t>
            </a:r>
            <a:r>
              <a:rPr lang="en-US" altLang="zh-CN"/>
              <a:t>i≈0</a:t>
            </a:r>
            <a:r>
              <a:rPr lang="en-US" altLang="zh-CN" i="0"/>
              <a:t> but </a:t>
            </a:r>
            <a:r>
              <a:rPr lang="en-US" altLang="zh-CN"/>
              <a:t>v≠0</a:t>
            </a:r>
            <a:r>
              <a:rPr lang="en-US" altLang="zh-CN" i="0"/>
              <a:t> due to offset, 1/f and thermal noise and finite opamp gain A. Typically,</a:t>
            </a:r>
            <a:r>
              <a:rPr lang="en-US" altLang="zh-CN"/>
              <a:t> |v|=5-10mV</a:t>
            </a:r>
            <a:r>
              <a:rPr lang="en-US" altLang="zh-CN" i="0"/>
              <a:t>. This affects both the dc levels and the signal processing properties. The effect of </a:t>
            </a:r>
            <a:r>
              <a:rPr lang="en-US" altLang="zh-CN"/>
              <a:t>v</a:t>
            </a:r>
            <a:r>
              <a:rPr lang="en-US" altLang="zh-CN" i="0"/>
              <a:t> is even more significant in a low-voltage technology where the signal swing is reduced, and A may be low since cascoding may not be available.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928813"/>
            <a:ext cx="347186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29/55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Techniques for Reducing the Effect of</a:t>
            </a:r>
            <a:br>
              <a:rPr lang="en-US" altLang="zh-CN">
                <a:ea typeface="宋体" charset="-122"/>
              </a:rPr>
            </a:br>
            <a:r>
              <a:rPr lang="en-US" altLang="zh-CN">
                <a:ea typeface="宋体" charset="-122"/>
              </a:rPr>
              <a:t>Imperfect Virtual Grounds</a:t>
            </a:r>
            <a:endParaRPr lang="zh-CN" altLang="en-US">
              <a:ea typeface="宋体" charset="-122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Autozeroing or Correlated Double Sampling Schemes: 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     Scheme A: Stores and subtracts </a:t>
            </a:r>
            <a:r>
              <a:rPr lang="en-US" altLang="zh-CN" sz="2000" i="1">
                <a:ea typeface="宋体" charset="-122"/>
              </a:rPr>
              <a:t>v</a:t>
            </a:r>
            <a:r>
              <a:rPr lang="en-US" altLang="zh-CN" sz="2000">
                <a:ea typeface="宋体" charset="-122"/>
              </a:rPr>
              <a:t> at the input or output of the opamp; 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     Scheme B: Refers all charge redistributions to a (constant) </a:t>
            </a:r>
            <a:r>
              <a:rPr lang="en-US" altLang="zh-CN" sz="2000" i="1">
                <a:ea typeface="宋体" charset="-122"/>
              </a:rPr>
              <a:t>v</a:t>
            </a:r>
            <a:r>
              <a:rPr lang="en-US" altLang="zh-CN" sz="2000">
                <a:ea typeface="宋体" charset="-122"/>
              </a:rPr>
              <a:t> instead of ground; 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     Scheme C: Predicts and subtracts </a:t>
            </a:r>
            <a:r>
              <a:rPr lang="en-US" altLang="zh-CN" sz="2000" i="1">
                <a:ea typeface="宋体" charset="-122"/>
              </a:rPr>
              <a:t>v</a:t>
            </a:r>
            <a:r>
              <a:rPr lang="en-US" altLang="zh-CN" sz="2000">
                <a:ea typeface="宋体" charset="-122"/>
              </a:rPr>
              <a:t>, or references charge manipulations to a predicted.</a:t>
            </a:r>
          </a:p>
          <a:p>
            <a:r>
              <a:rPr lang="en-US" altLang="zh-CN" sz="2000">
                <a:ea typeface="宋体" charset="-122"/>
              </a:rPr>
              <a:t>Compensation using extra input: An added feedback loop generates an extra input to force the output to a reset value for zero input signal.</a:t>
            </a:r>
          </a:p>
          <a:p>
            <a:r>
              <a:rPr lang="en-US" altLang="zh-CN" sz="2000">
                <a:ea typeface="宋体" charset="-122"/>
              </a:rPr>
              <a:t>Chopper stabilization: The signal is modulated to a “safe” (low-noise) frequency range, and demodulated after processing.</a:t>
            </a:r>
          </a:p>
          <a:p>
            <a:r>
              <a:rPr lang="en-US" altLang="zh-CN" sz="2000">
                <a:ea typeface="宋体" charset="-122"/>
              </a:rPr>
              <a:t> Mixed-mode schemes: Establish a known analog input, use digital output for correction.</a:t>
            </a:r>
          </a:p>
          <a:p>
            <a:endParaRPr lang="en-US" altLang="zh-CN" sz="2000">
              <a:ea typeface="宋体" charset="-122"/>
            </a:endParaRPr>
          </a:p>
          <a:p>
            <a:pPr>
              <a:buFontTx/>
              <a:buNone/>
            </a:pPr>
            <a:endParaRPr lang="zh-CN" altLang="en-US" sz="2000">
              <a:ea typeface="宋体" charset="-122"/>
            </a:endParaRP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30/55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Circuits Using Autozeroing</a:t>
            </a:r>
            <a:endParaRPr lang="zh-CN" altLang="en-US">
              <a:ea typeface="宋体" charset="-122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5257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Comparators</a:t>
            </a:r>
          </a:p>
          <a:p>
            <a:r>
              <a:rPr lang="en-US" altLang="zh-CN">
                <a:ea typeface="宋体" charset="-122"/>
              </a:rPr>
              <a:t>Amplifiers</a:t>
            </a:r>
          </a:p>
          <a:p>
            <a:r>
              <a:rPr lang="en-US" altLang="zh-CN">
                <a:ea typeface="宋体" charset="-122"/>
              </a:rPr>
              <a:t>S/H, T/H, delay stages</a:t>
            </a:r>
          </a:p>
          <a:p>
            <a:r>
              <a:rPr lang="en-US" altLang="zh-CN">
                <a:ea typeface="宋体" charset="-122"/>
              </a:rPr>
              <a:t>Data converters</a:t>
            </a:r>
          </a:p>
          <a:p>
            <a:r>
              <a:rPr lang="en-US" altLang="zh-CN">
                <a:ea typeface="宋体" charset="-122"/>
              </a:rPr>
              <a:t>Integrators</a:t>
            </a:r>
          </a:p>
          <a:p>
            <a:r>
              <a:rPr lang="en-US" altLang="zh-CN">
                <a:ea typeface="宋体" charset="-122"/>
              </a:rPr>
              <a:t>Filters</a:t>
            </a:r>
          </a:p>
          <a:p>
            <a:r>
              <a:rPr lang="en-US" altLang="zh-CN">
                <a:ea typeface="宋体" charset="-122"/>
              </a:rPr>
              <a:t>Equalizers</a:t>
            </a:r>
          </a:p>
          <a:p>
            <a:pPr>
              <a:buFontTx/>
              <a:buNone/>
            </a:pPr>
            <a:endParaRPr lang="zh-CN" altLang="en-US">
              <a:ea typeface="宋体" charset="-122"/>
            </a:endParaRP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31/55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Simple Autozeroed Comparator</a:t>
            </a:r>
            <a:endParaRPr lang="zh-CN" altLang="en-US">
              <a:ea typeface="宋体" charset="-122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Nonidealities represented by added noise voltage:</a:t>
            </a:r>
          </a:p>
          <a:p>
            <a:endParaRPr lang="zh-CN" altLang="en-US">
              <a:ea typeface="宋体" charset="-122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124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762000" y="3657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2400" i="0"/>
              <a:t>Input-referred noise at the end of interval:</a:t>
            </a:r>
          </a:p>
          <a:p>
            <a:pPr eaLnBrk="0" hangingPunct="0">
              <a:spcBef>
                <a:spcPct val="20000"/>
              </a:spcBef>
            </a:pPr>
            <a:endParaRPr lang="zh-CN" altLang="en-US" sz="2400" i="0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685800" y="4414838"/>
            <a:ext cx="769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400" i="0"/>
              <a:t>Transfer function without folding:</a:t>
            </a: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3124200"/>
            <a:ext cx="5143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4038600"/>
            <a:ext cx="316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4448175"/>
            <a:ext cx="1914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685800" y="4895850"/>
            <a:ext cx="800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2400" i="0"/>
              <a:t>Vos, V1/f and (for oversampled signals)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2400" i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0"/>
              <a:t>may be reduced by H</a:t>
            </a:r>
            <a:r>
              <a:rPr lang="en-US" altLang="zh-CN" sz="1600" i="0"/>
              <a:t>N</a:t>
            </a:r>
            <a:r>
              <a:rPr lang="en-US" altLang="zh-CN" sz="2400" i="0"/>
              <a:t>. Here,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Vout  </a:t>
            </a:r>
            <a:r>
              <a:rPr lang="en-US" altLang="zh-CN" sz="2400" i="0"/>
              <a:t>is not considered, since it is not important for a comparator.</a:t>
            </a:r>
          </a:p>
        </p:txBody>
      </p:sp>
      <p:sp>
        <p:nvSpPr>
          <p:cNvPr id="3585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32/55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An Offset- and Finite-Gain-Compensated SC</a:t>
            </a:r>
            <a:br>
              <a:rPr lang="en-US" altLang="zh-CN" sz="3200">
                <a:ea typeface="宋体" charset="-122"/>
              </a:rPr>
            </a:br>
            <a:r>
              <a:rPr lang="en-US" altLang="zh-CN" sz="3200">
                <a:ea typeface="宋体" charset="-122"/>
              </a:rPr>
              <a:t>Amplifier</a:t>
            </a:r>
            <a:endParaRPr lang="zh-CN" altLang="en-US" sz="3200">
              <a:ea typeface="宋体" charset="-122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143000"/>
            <a:ext cx="8943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33/55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Analysis of Compensated Gain Amplifier</a:t>
            </a:r>
            <a:endParaRPr lang="zh-CN" altLang="en-US">
              <a:ea typeface="宋体" charset="-122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81000" y="9715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Input-output relation for inverting operation: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395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81000" y="18288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The S/H capacitor switches from 0 to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469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" y="2827020"/>
            <a:ext cx="7015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381000" y="5159375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 dirty="0"/>
              <a:t>Error in H(1): denom. should have + 1. Clock </a:t>
            </a:r>
            <a:r>
              <a:rPr lang="en-US" altLang="zh-CN" i="0" dirty="0" err="1"/>
              <a:t>feedthrough</a:t>
            </a:r>
            <a:r>
              <a:rPr lang="en-US" altLang="zh-CN" i="0" dirty="0"/>
              <a:t> generates some residual offset. Can be used as a compensated delay stage.</a:t>
            </a:r>
          </a:p>
        </p:txBody>
      </p:sp>
      <p:sp>
        <p:nvSpPr>
          <p:cNvPr id="3789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34/55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5E426-F7C2-4C6C-A146-5F46ED7CC9DA}"/>
              </a:ext>
            </a:extLst>
          </p:cNvPr>
          <p:cNvSpPr txBox="1"/>
          <p:nvPr/>
        </p:nvSpPr>
        <p:spPr>
          <a:xfrm>
            <a:off x="2324100" y="380044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Finite Opamp DC Gain Effect</a:t>
            </a:r>
            <a:endParaRPr lang="zh-CN" altLang="en-US">
              <a:ea typeface="宋体" charset="-122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391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990600" y="4159250"/>
            <a:ext cx="731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 dirty="0"/>
              <a:t>Equations valid only for high frequencies.</a:t>
            </a:r>
          </a:p>
          <a:p>
            <a:pPr>
              <a:buFontTx/>
              <a:buNone/>
            </a:pPr>
            <a:r>
              <a:rPr lang="en-US" altLang="zh-CN" i="0" dirty="0"/>
              <a:t>At unity-gain freq. </a:t>
            </a:r>
          </a:p>
          <a:p>
            <a:pPr>
              <a:buFontTx/>
              <a:buNone/>
            </a:pPr>
            <a:r>
              <a:rPr lang="en-US" altLang="zh-CN" i="0" dirty="0"/>
              <a:t>Usually, the magnitude error is smaller the (C1/C2) error and is negligible. The phase error shifts poles/zeros horizontally, like dissipation: important!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418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35/55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Finite Opamp DC Gain Effect (Cont’d)</a:t>
            </a:r>
            <a:endParaRPr lang="zh-CN" altLang="en-US">
              <a:ea typeface="宋体" charset="-122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038225"/>
            <a:ext cx="58483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36/55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Model for Finite - Gain Effect</a:t>
            </a:r>
            <a:endParaRPr lang="zh-CN" altLang="en-US">
              <a:ea typeface="宋体" charset="-122"/>
            </a:endParaRPr>
          </a:p>
        </p:txBody>
      </p:sp>
      <p:sp>
        <p:nvSpPr>
          <p:cNvPr id="4096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36/55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1306513"/>
            <a:ext cx="4183063" cy="219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0467" y="1828800"/>
            <a:ext cx="737125" cy="424027"/>
          </a:xfrm>
          <a:prstGeom prst="rect">
            <a:avLst/>
          </a:prstGeom>
          <a:blipFill rotWithShape="1">
            <a:blip r:embed="rId3" cstate="print"/>
            <a:stretch>
              <a:fillRect b="-57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2514600"/>
            <a:ext cx="737125" cy="424027"/>
          </a:xfrm>
          <a:prstGeom prst="rect">
            <a:avLst/>
          </a:prstGeom>
          <a:blipFill rotWithShape="1">
            <a:blip r:embed="rId4" cstate="print"/>
            <a:stretch>
              <a:fillRect b="-57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3714690"/>
            <a:ext cx="2405402" cy="437427"/>
          </a:xfrm>
          <a:prstGeom prst="rect">
            <a:avLst/>
          </a:prstGeom>
          <a:blipFill rotWithShape="1">
            <a:blip r:embed="rId5" cstate="print"/>
            <a:stretch>
              <a:fillRect b="-55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968" name="Rectangle 5"/>
          <p:cNvSpPr>
            <a:spLocks noChangeArrowheads="1"/>
          </p:cNvSpPr>
          <p:nvPr/>
        </p:nvSpPr>
        <p:spPr bwMode="auto">
          <a:xfrm>
            <a:off x="838200" y="42291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is the charge flow in one clock period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638667"/>
            <a:ext cx="5188921" cy="400110"/>
          </a:xfrm>
          <a:prstGeom prst="rect">
            <a:avLst/>
          </a:prstGeom>
          <a:blipFill rotWithShape="1">
            <a:blip r:embed="rId6" cstate="print"/>
            <a:stretch>
              <a:fillRect l="-1175" t="-6061" b="-2727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5086290"/>
            <a:ext cx="3351495" cy="400110"/>
          </a:xfrm>
          <a:prstGeom prst="rect">
            <a:avLst/>
          </a:prstGeom>
          <a:blipFill rotWithShape="1">
            <a:blip r:embed="rId7" cstate="print"/>
            <a:stretch>
              <a:fillRect l="-1818" t="-6061" b="-2727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Nonzero Switch “On”-Resistance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257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81000" y="29718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/>
              <a:t>C is charged exponentially. Time constant must be sufficiently low.</a:t>
            </a:r>
          </a:p>
          <a:p>
            <a:pPr>
              <a:buFontTx/>
              <a:buNone/>
            </a:pPr>
            <a:r>
              <a:rPr lang="en-US" i="0"/>
              <a:t>Body effect must be included!</a:t>
            </a: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2558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81000" y="54102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/>
              <a:t>To lower on-resistance and clock feedthrough: CMOS gate; Wp,Lp =Wn,Ln. For settling to within 0.1%, T</a:t>
            </a:r>
            <a:r>
              <a:rPr lang="en-US" i="0" baseline="-25000"/>
              <a:t>settling</a:t>
            </a:r>
            <a:r>
              <a:rPr lang="en-US" i="0"/>
              <a:t> &gt; 7R</a:t>
            </a:r>
            <a:r>
              <a:rPr lang="en-US" i="0" baseline="-25000"/>
              <a:t>on</a:t>
            </a:r>
            <a:r>
              <a:rPr lang="en-US" i="0"/>
              <a:t>C (worst-case R</a:t>
            </a:r>
            <a:r>
              <a:rPr lang="en-US" i="0" baseline="-25000"/>
              <a:t>on</a:t>
            </a:r>
            <a:r>
              <a:rPr lang="en-US" i="0"/>
              <a:t>).</a:t>
            </a:r>
          </a:p>
        </p:txBody>
      </p:sp>
      <p:sp>
        <p:nvSpPr>
          <p:cNvPr id="615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3/55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Model for Finite - Gain Effect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4198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36/55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5163"/>
            <a:ext cx="4183063" cy="281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400" y="4957762"/>
            <a:ext cx="473206" cy="40011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838200" y="125253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For finite A</a:t>
            </a:r>
            <a:r>
              <a:rPr lang="en-US" altLang="zh-CN" i="0" baseline="-25000"/>
              <a:t>O</a:t>
            </a:r>
            <a:r>
              <a:rPr lang="en-US" altLang="zh-CN" i="0"/>
              <a:t>,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1785773"/>
            <a:ext cx="6934200" cy="424027"/>
          </a:xfrm>
          <a:prstGeom prst="rect">
            <a:avLst/>
          </a:prstGeom>
          <a:blipFill rotWithShape="1">
            <a:blip r:embed="rId4" cstate="print"/>
            <a:stretch>
              <a:fillRect t="-108571" b="-16285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2395373"/>
            <a:ext cx="6934200" cy="400110"/>
          </a:xfrm>
          <a:prstGeom prst="rect">
            <a:avLst/>
          </a:prstGeom>
          <a:blipFill rotWithShape="1">
            <a:blip r:embed="rId5" cstate="print"/>
            <a:stretch>
              <a:fillRect t="-113636" b="-18030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838200" y="2971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so the model 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4A0-4B8E-4A20-88FC-14A8E131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Level Shifting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20C7AC-5863-466C-8DA1-BC3C514A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22" y="960120"/>
            <a:ext cx="8563738" cy="49377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FDF91-D440-4EC7-98A5-35E4F554B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37a/51</a:t>
            </a:r>
          </a:p>
        </p:txBody>
      </p:sp>
    </p:spTree>
    <p:extLst>
      <p:ext uri="{BB962C8B-B14F-4D97-AF65-F5344CB8AC3E}">
        <p14:creationId xmlns:p14="http://schemas.microsoft.com/office/powerpoint/2010/main" val="3374016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Finite Opamp Bandwidth Effect</a:t>
            </a:r>
            <a:endParaRPr lang="zh-CN" altLang="en-US">
              <a:ea typeface="宋体" charset="-122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89000"/>
            <a:ext cx="6705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37b/55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B3820-E34B-4AF1-92A6-386503F1A6B4}"/>
              </a:ext>
            </a:extLst>
          </p:cNvPr>
          <p:cNvSpPr txBox="1"/>
          <p:nvPr/>
        </p:nvSpPr>
        <p:spPr>
          <a:xfrm>
            <a:off x="5410200" y="1295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>
                <a:ea typeface="宋体" charset="-122"/>
              </a:rPr>
              <a:t>ω</a:t>
            </a:r>
            <a:r>
              <a:rPr lang="en-US" altLang="zh-CN" sz="1400" dirty="0">
                <a:ea typeface="宋体" charset="-122"/>
              </a:rPr>
              <a:t>o  UNITY GAIN FREQUENCY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Finite Opamp Bandwidth Effect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382000" cy="35242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000" dirty="0">
                <a:ea typeface="宋体" charset="-122"/>
              </a:rPr>
              <a:t>For k &lt; 1, even higher </a:t>
            </a:r>
            <a:r>
              <a:rPr lang="el-GR" altLang="zh-CN" sz="2000" dirty="0">
                <a:ea typeface="宋体" charset="-122"/>
              </a:rPr>
              <a:t>ω</a:t>
            </a:r>
            <a:r>
              <a:rPr lang="en-US" altLang="zh-CN" sz="1400" dirty="0">
                <a:ea typeface="宋体" charset="-122"/>
              </a:rPr>
              <a:t>o</a:t>
            </a:r>
            <a:r>
              <a:rPr lang="en-US" altLang="zh-CN" sz="2000" dirty="0">
                <a:ea typeface="宋体" charset="-122"/>
              </a:rPr>
              <a:t>  may be needed. Due to the exponential behavior, the error increases rapidly if </a:t>
            </a:r>
            <a:r>
              <a:rPr lang="el-GR" altLang="zh-CN" sz="2000" dirty="0">
                <a:ea typeface="宋体" charset="-122"/>
              </a:rPr>
              <a:t>ω</a:t>
            </a:r>
            <a:r>
              <a:rPr lang="en-US" altLang="zh-CN" sz="2000" dirty="0">
                <a:ea typeface="宋体" charset="-122"/>
              </a:rPr>
              <a:t>o is too small!</a:t>
            </a:r>
          </a:p>
          <a:p>
            <a:pPr marL="0" indent="0"/>
            <a:endParaRPr lang="zh-CN" altLang="en-US" dirty="0">
              <a:ea typeface="宋体" charset="-122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5896"/>
            <a:ext cx="73866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1000" y="42672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i="0" dirty="0"/>
              <a:t>The derivation assumes </a:t>
            </a:r>
            <a:r>
              <a:rPr lang="en-US" altLang="zh-CN" i="0" dirty="0" err="1"/>
              <a:t>vin</a:t>
            </a:r>
            <a:r>
              <a:rPr lang="en-US" altLang="zh-CN" i="0" dirty="0"/>
              <a:t>(t) is constant. If several stages settle simultaneously, or if there is a continuous-time loop of </a:t>
            </a:r>
            <a:r>
              <a:rPr lang="en-US" altLang="zh-CN" i="0" dirty="0" err="1"/>
              <a:t>opamp</a:t>
            </a:r>
            <a:r>
              <a:rPr lang="en-US" altLang="zh-CN" i="0" dirty="0"/>
              <a:t> and coupling C’s, then computer analysis (SWITCAP, Fang/</a:t>
            </a:r>
            <a:r>
              <a:rPr lang="en-US" altLang="zh-CN" i="0" dirty="0" err="1"/>
              <a:t>Tsividis</a:t>
            </a:r>
            <a:r>
              <a:rPr lang="en-US" altLang="zh-CN" i="0" dirty="0"/>
              <a:t>) is needed.</a:t>
            </a:r>
          </a:p>
        </p:txBody>
      </p:sp>
      <p:sp>
        <p:nvSpPr>
          <p:cNvPr id="440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38/55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377C2-E040-416C-9F1B-16D06F8338B5}"/>
              </a:ext>
            </a:extLst>
          </p:cNvPr>
          <p:cNvSpPr txBox="1"/>
          <p:nvPr/>
        </p:nvSpPr>
        <p:spPr>
          <a:xfrm>
            <a:off x="1638300" y="2757457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 FR. &gt; 20.NYQUIST FREQU. FOR AAF.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Time Constant of OTA-SC Integrator</a:t>
            </a:r>
            <a:endParaRPr lang="zh-CN" altLang="en-US">
              <a:ea typeface="宋体" charset="-122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838200"/>
            <a:ext cx="4657725" cy="2681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8200" y="3581400"/>
            <a:ext cx="219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Open-loop Gain</a:t>
            </a:r>
            <a:endParaRPr lang="en-US"/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4062283"/>
            <a:ext cx="3459537" cy="433517"/>
          </a:xfrm>
          <a:prstGeom prst="rect">
            <a:avLst/>
          </a:prstGeom>
          <a:blipFill rotWithShape="1">
            <a:blip r:embed="rId3" cstate="print"/>
            <a:stretch>
              <a:fillRect l="-1408" t="-277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5410200"/>
            <a:ext cx="1706173" cy="59971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0" y="1066800"/>
            <a:ext cx="1387175" cy="400110"/>
          </a:xfrm>
          <a:prstGeom prst="rect">
            <a:avLst/>
          </a:prstGeom>
          <a:blipFill rotWithShape="1">
            <a:blip r:embed="rId5" cstate="print"/>
            <a:stretch>
              <a:fillRect l="-3509" t="-1515" b="-227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07531" y="4648200"/>
            <a:ext cx="1457771" cy="573683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6600" y="1026517"/>
            <a:ext cx="1354153" cy="573683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7587" y="1600200"/>
            <a:ext cx="1710981" cy="599716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5748338" y="2343150"/>
            <a:ext cx="2252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At pole S</a:t>
            </a:r>
            <a:r>
              <a:rPr lang="en-US" b="1" baseline="-25000"/>
              <a:t>P</a:t>
            </a:r>
            <a:r>
              <a:rPr lang="en-US" b="1"/>
              <a:t>, V</a:t>
            </a:r>
            <a:r>
              <a:rPr lang="en-US" b="1" baseline="-25000"/>
              <a:t>1</a:t>
            </a:r>
            <a:r>
              <a:rPr lang="en-US" b="1"/>
              <a:t>=V</a:t>
            </a:r>
            <a:r>
              <a:rPr lang="en-US" b="1" baseline="30000"/>
              <a:t>-</a:t>
            </a:r>
            <a:endParaRPr lang="en-US"/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9074" y="2819400"/>
            <a:ext cx="3288464" cy="598818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5891213" y="3581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Transient term:</a:t>
            </a:r>
            <a:endParaRPr lang="en-US"/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4114800"/>
            <a:ext cx="1545038" cy="434927"/>
          </a:xfrm>
          <a:prstGeom prst="rect">
            <a:avLst/>
          </a:prstGeom>
          <a:blipFill rotWithShape="1">
            <a:blip r:embed="rId10" cstate="print"/>
            <a:stretch>
              <a:fillRect l="-3162" t="-78873" r="-28063" b="-9859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03498" y="4038600"/>
            <a:ext cx="1954702" cy="606833"/>
          </a:xfrm>
          <a:prstGeom prst="rect">
            <a:avLst/>
          </a:prstGeom>
          <a:blipFill rotWithShape="1">
            <a:blip r:embed="rId11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5072" name="Rectangle 20"/>
          <p:cNvSpPr>
            <a:spLocks noChangeArrowheads="1"/>
          </p:cNvSpPr>
          <p:nvPr/>
        </p:nvSpPr>
        <p:spPr bwMode="auto">
          <a:xfrm>
            <a:off x="4572000" y="47021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Unity-gain conventional integrator, assuming all C is equal:</a:t>
            </a:r>
            <a:endParaRPr lang="en-US" dirty="0"/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710" y="5427590"/>
            <a:ext cx="1017779" cy="606833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5074" name="Footer Placeholder 2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39/55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3E1F4-B5E0-410B-9FE5-EE0843D70904}"/>
              </a:ext>
            </a:extLst>
          </p:cNvPr>
          <p:cNvSpPr txBox="1"/>
          <p:nvPr/>
        </p:nvSpPr>
        <p:spPr>
          <a:xfrm>
            <a:off x="3787141" y="1523652"/>
            <a:ext cx="248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BETA: FEEDBACK</a:t>
            </a:r>
          </a:p>
          <a:p>
            <a:r>
              <a:rPr lang="en-US" dirty="0"/>
              <a:t>FACTOR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Integrator Using a Two-Stage (Buffered) </a:t>
            </a:r>
            <a:r>
              <a:rPr lang="en-US" altLang="zh-CN" sz="2800" dirty="0" err="1">
                <a:ea typeface="宋体" charset="-122"/>
              </a:rPr>
              <a:t>Opamp</a:t>
            </a:r>
            <a:r>
              <a:rPr lang="en-US" altLang="zh-CN" sz="2800" dirty="0">
                <a:ea typeface="宋体" charset="-122"/>
              </a:rPr>
              <a:t> (VCVS)</a:t>
            </a:r>
            <a:endParaRPr lang="zh-CN" altLang="en-US" sz="2800" dirty="0">
              <a:ea typeface="宋体" charset="-122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431088" cy="248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4343400"/>
            <a:ext cx="1549078" cy="62690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3962400" y="4419600"/>
            <a:ext cx="4437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Let Initial Values be V</a:t>
            </a:r>
            <a:r>
              <a:rPr lang="en-US" b="1" baseline="-25000"/>
              <a:t>C1</a:t>
            </a:r>
            <a:r>
              <a:rPr lang="en-US" b="1"/>
              <a:t>=V</a:t>
            </a:r>
            <a:r>
              <a:rPr lang="en-US" b="1" baseline="-25000"/>
              <a:t>1</a:t>
            </a:r>
            <a:r>
              <a:rPr lang="en-US" b="1"/>
              <a:t>, V</a:t>
            </a:r>
            <a:r>
              <a:rPr lang="en-US" b="1" baseline="-25000"/>
              <a:t>C2</a:t>
            </a:r>
            <a:r>
              <a:rPr lang="en-US" b="1"/>
              <a:t>=0</a:t>
            </a:r>
            <a:endParaRPr lang="en-US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7373" y="5181600"/>
            <a:ext cx="4357540" cy="57368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6087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40/55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Integrator Using a Two-Stage (Buffer) </a:t>
            </a:r>
            <a:r>
              <a:rPr lang="en-US" altLang="zh-CN" sz="2800" dirty="0" err="1">
                <a:ea typeface="宋体" charset="-122"/>
              </a:rPr>
              <a:t>Opamp</a:t>
            </a:r>
            <a:endParaRPr lang="zh-CN" altLang="en-US" sz="2800" dirty="0">
              <a:ea typeface="宋体" charset="-122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1066800"/>
            <a:ext cx="4914900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1854200" y="4191000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Pole at: </a:t>
            </a:r>
            <a:endParaRPr lang="en-US"/>
          </a:p>
        </p:txBody>
      </p:sp>
      <p:sp>
        <p:nvSpPr>
          <p:cNvPr id="47109" name="Rectangle 13"/>
          <p:cNvSpPr>
            <a:spLocks noChangeArrowheads="1"/>
          </p:cNvSpPr>
          <p:nvPr/>
        </p:nvSpPr>
        <p:spPr bwMode="auto">
          <a:xfrm>
            <a:off x="1836738" y="5543550"/>
            <a:ext cx="200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Settling level: </a:t>
            </a:r>
            <a:endParaRPr lang="en-US"/>
          </a:p>
        </p:txBody>
      </p:sp>
      <p:sp>
        <p:nvSpPr>
          <p:cNvPr id="47110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41/55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3276600"/>
            <a:ext cx="3898055" cy="69326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4847" y="3276600"/>
            <a:ext cx="1354153" cy="57368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828800" y="4857750"/>
            <a:ext cx="229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Time Constant: </a:t>
            </a:r>
            <a:endParaRPr lang="en-US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8286" y="4190189"/>
            <a:ext cx="3272114" cy="458011"/>
          </a:xfrm>
          <a:prstGeom prst="rect">
            <a:avLst/>
          </a:prstGeom>
          <a:blipFill rotWithShape="1">
            <a:blip r:embed="rId5" cstate="print"/>
            <a:stretch>
              <a:fillRect l="-1490" t="-136842" b="-2065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07593" y="4836237"/>
            <a:ext cx="1336007" cy="443135"/>
          </a:xfrm>
          <a:prstGeom prst="rect">
            <a:avLst/>
          </a:prstGeom>
          <a:blipFill rotWithShape="1">
            <a:blip r:embed="rId6" cstate="print"/>
            <a:stretch>
              <a:fillRect l="-4110" t="-145205" r="-36986" b="-2164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8177" y="5486400"/>
            <a:ext cx="3138423" cy="643574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High-Q Biquad</a:t>
            </a:r>
            <a:endParaRPr lang="zh-CN" altLang="en-US">
              <a:ea typeface="宋体" charset="-122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382000" cy="1905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For original phases, both opamps settle when </a:t>
            </a:r>
            <a:r>
              <a:rPr lang="az-Cyrl-AZ" altLang="zh-CN" sz="2000" i="1">
                <a:ea typeface="宋体" charset="-122"/>
              </a:rPr>
              <a:t>Ф</a:t>
            </a:r>
            <a:r>
              <a:rPr lang="en-US" altLang="zh-CN" sz="1600" i="1">
                <a:ea typeface="宋体" charset="-122"/>
              </a:rPr>
              <a:t>2</a:t>
            </a:r>
            <a:r>
              <a:rPr lang="en-US" altLang="zh-CN" sz="2000" i="1">
                <a:latin typeface="宋体" charset="-122"/>
                <a:ea typeface="宋体" charset="-122"/>
              </a:rPr>
              <a:t>→1</a:t>
            </a:r>
            <a:r>
              <a:rPr lang="en-US" altLang="zh-CN" sz="2000">
                <a:ea typeface="宋体" charset="-122"/>
              </a:rPr>
              <a:t>. Changing the </a:t>
            </a:r>
            <a:r>
              <a:rPr lang="el-GR" altLang="zh-CN" sz="2000" i="1">
                <a:latin typeface="Times New Roman" pitchFamily="18" charset="0"/>
                <a:cs typeface="Times New Roman" pitchFamily="18" charset="0"/>
              </a:rPr>
              <a:t>*Φ</a:t>
            </a:r>
            <a:r>
              <a:rPr lang="en-US" altLang="zh-CN" sz="1600" i="1"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en-US" altLang="zh-CN" sz="2000">
                <a:ea typeface="宋体" charset="-122"/>
              </a:rPr>
              <a:t>, they settle separately. V</a:t>
            </a:r>
            <a:r>
              <a:rPr lang="en-US" altLang="zh-CN" sz="1600">
                <a:ea typeface="宋体" charset="-122"/>
              </a:rPr>
              <a:t>1</a:t>
            </a:r>
            <a:r>
              <a:rPr lang="en-US" altLang="zh-CN" sz="2000">
                <a:ea typeface="宋体" charset="-122"/>
              </a:rPr>
              <a:t> changes twice in one cycles, but OA1 still has the same T/2 time (T for the change at </a:t>
            </a:r>
            <a:r>
              <a:rPr lang="az-Cyrl-AZ" altLang="zh-CN" sz="2000" i="1">
                <a:ea typeface="宋体" charset="-122"/>
              </a:rPr>
              <a:t>Ф</a:t>
            </a:r>
            <a:r>
              <a:rPr lang="en-US" altLang="zh-CN" sz="1600" i="1">
                <a:ea typeface="宋体" charset="-122"/>
              </a:rPr>
              <a:t>1</a:t>
            </a:r>
            <a:r>
              <a:rPr lang="en-US" altLang="zh-CN" sz="2000" i="1">
                <a:latin typeface="宋体" charset="-122"/>
                <a:ea typeface="宋体" charset="-122"/>
              </a:rPr>
              <a:t>→1</a:t>
            </a:r>
            <a:r>
              <a:rPr lang="en-US" altLang="zh-CN" sz="2000">
                <a:ea typeface="宋体" charset="-122"/>
              </a:rPr>
              <a:t>.) to settle and to charge C3. The transient when </a:t>
            </a:r>
            <a:r>
              <a:rPr lang="az-Cyrl-AZ" altLang="zh-CN" sz="2000" i="1">
                <a:ea typeface="宋体" charset="-122"/>
              </a:rPr>
              <a:t>Ф</a:t>
            </a:r>
            <a:r>
              <a:rPr lang="en-US" altLang="zh-CN" sz="1600" i="1">
                <a:ea typeface="宋体" charset="-122"/>
              </a:rPr>
              <a:t>2</a:t>
            </a:r>
            <a:r>
              <a:rPr lang="en-US" altLang="zh-CN" sz="2000" i="1">
                <a:latin typeface="宋体" charset="-122"/>
                <a:ea typeface="宋体" charset="-122"/>
              </a:rPr>
              <a:t>→1 </a:t>
            </a:r>
            <a:r>
              <a:rPr lang="en-US" altLang="zh-CN" sz="2000">
                <a:ea typeface="宋体" charset="-122"/>
              </a:rPr>
              <a:t>has a full period to settle in OA1 and OA2 .</a:t>
            </a:r>
          </a:p>
          <a:p>
            <a:pPr>
              <a:buFontTx/>
              <a:buNone/>
            </a:pPr>
            <a:endParaRPr lang="zh-CN" altLang="en-US" sz="2000">
              <a:ea typeface="宋体" charset="-122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048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42/55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Slew Rate Estimation (1)</a:t>
            </a:r>
            <a:endParaRPr lang="zh-CN" altLang="en-US">
              <a:ea typeface="宋体" charset="-122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32480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85800" y="2819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Nonlinear slewing followed by linear settling: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3448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3067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43/55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Slew Rate Estimation (2)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Much simpler estimate can be based on assuming that </a:t>
            </a:r>
            <a:r>
              <a:rPr lang="en-US" i="1" dirty="0" err="1"/>
              <a:t>Cin</a:t>
            </a:r>
            <a:r>
              <a:rPr lang="en-US" i="1" dirty="0"/>
              <a:t> </a:t>
            </a:r>
            <a:r>
              <a:rPr lang="en-US" dirty="0"/>
              <a:t>is fully discharged in the slewing phase. Then the slew current can be found from </a:t>
            </a:r>
          </a:p>
          <a:p>
            <a:endParaRPr lang="en-US" dirty="0"/>
          </a:p>
          <a:p>
            <a:r>
              <a:rPr lang="en-US" i="1" dirty="0"/>
              <a:t>I</a:t>
            </a:r>
            <a:r>
              <a:rPr lang="en-US" sz="1600" i="1" dirty="0"/>
              <a:t>s</a:t>
            </a:r>
            <a:r>
              <a:rPr lang="en-US" i="1" dirty="0"/>
              <a:t>  ~  </a:t>
            </a:r>
            <a:r>
              <a:rPr lang="en-US" i="1" dirty="0" err="1"/>
              <a:t>C</a:t>
            </a:r>
            <a:r>
              <a:rPr lang="en-US" sz="1800" i="1" dirty="0" err="1"/>
              <a:t>in</a:t>
            </a:r>
            <a:r>
              <a:rPr lang="en-US" i="1" dirty="0" err="1"/>
              <a:t>.V</a:t>
            </a:r>
            <a:r>
              <a:rPr lang="en-US" sz="1800" i="1" dirty="0" err="1"/>
              <a:t>in,max</a:t>
            </a:r>
            <a:r>
              <a:rPr lang="en-US" i="1" dirty="0"/>
              <a:t>/[</a:t>
            </a:r>
            <a:r>
              <a:rPr lang="en-US" i="1" dirty="0" err="1"/>
              <a:t>x.T</a:t>
            </a:r>
            <a:r>
              <a:rPr lang="en-US" i="1" dirty="0"/>
              <a:t>/2]</a:t>
            </a:r>
          </a:p>
          <a:p>
            <a:endParaRPr lang="en-US" i="1" dirty="0"/>
          </a:p>
          <a:p>
            <a:r>
              <a:rPr lang="en-US" dirty="0"/>
              <a:t>Less pessimistic than the previous estimate.</a:t>
            </a:r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44/55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CMOS Scaling Roadmap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4055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4a/55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Noise Considerations</a:t>
            </a:r>
            <a:endParaRPr lang="zh-CN" altLang="en-US">
              <a:ea typeface="宋体" charset="-122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3048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Clock feedthrough from switches</a:t>
            </a:r>
          </a:p>
          <a:p>
            <a:r>
              <a:rPr lang="en-US" altLang="zh-CN" sz="2000">
                <a:ea typeface="宋体" charset="-122"/>
              </a:rPr>
              <a:t>External noise coupled in from substrate, power lines, etc</a:t>
            </a:r>
          </a:p>
          <a:p>
            <a:r>
              <a:rPr lang="en-US" altLang="zh-CN" sz="2000">
                <a:ea typeface="宋体" charset="-122"/>
              </a:rPr>
              <a:t>Thermal and 1/f noise generated in switches and opamps</a:t>
            </a:r>
          </a:p>
          <a:p>
            <a:pPr>
              <a:buFontTx/>
              <a:buNone/>
            </a:pPr>
            <a:endParaRPr lang="en-US" altLang="zh-CN" sz="2000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(1) Has components at f=0, fc, can be reduced by dummy switches,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differential circuit, etc. May be signal dependent!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(2) Discussed elsewhere.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(3) Thermal noise in MOSFETs: PSD is</a:t>
            </a:r>
          </a:p>
          <a:p>
            <a:endParaRPr lang="zh-CN" altLang="en-US" sz="2000">
              <a:ea typeface="宋体" charset="-122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2114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43434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For </a:t>
            </a:r>
            <a:r>
              <a:rPr lang="en-US" altLang="zh-CN"/>
              <a:t>f≥0</a:t>
            </a:r>
            <a:r>
              <a:rPr lang="en-US" altLang="zh-CN" i="0"/>
              <a:t>, only (one-sided distribution).</a:t>
            </a:r>
          </a:p>
          <a:p>
            <a:pPr>
              <a:buFontTx/>
              <a:buNone/>
            </a:pPr>
            <a:r>
              <a:rPr lang="en-US" altLang="zh-CN" i="0"/>
              <a:t>Flicker noise: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1362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1000" y="5562600"/>
            <a:ext cx="358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Total noise PSD: S=S</a:t>
            </a:r>
            <a:r>
              <a:rPr lang="en-US" altLang="zh-CN" sz="1400" i="0"/>
              <a:t>T</a:t>
            </a:r>
            <a:r>
              <a:rPr lang="en-US" altLang="zh-CN" i="0"/>
              <a:t>+S</a:t>
            </a:r>
            <a:r>
              <a:rPr lang="en-US" altLang="zh-CN" sz="1600" i="0"/>
              <a:t>f</a:t>
            </a:r>
            <a:r>
              <a:rPr lang="en-US" altLang="zh-CN" i="0"/>
              <a:t> .</a:t>
            </a:r>
          </a:p>
        </p:txBody>
      </p:sp>
      <p:sp>
        <p:nvSpPr>
          <p:cNvPr id="5120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45/55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Noise Considerations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381000"/>
          </a:xfrm>
        </p:spPr>
        <p:txBody>
          <a:bodyPr/>
          <a:lstStyle/>
          <a:p>
            <a:r>
              <a:rPr lang="en-US" altLang="zh-CN" sz="2000" dirty="0">
                <a:ea typeface="宋体" charset="-122"/>
              </a:rPr>
              <a:t>Noise spectra</a:t>
            </a:r>
          </a:p>
          <a:p>
            <a:endParaRPr lang="zh-CN" altLang="en-US" sz="2000" dirty="0">
              <a:ea typeface="宋体" charset="-122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2933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Content Placeholder 2"/>
          <p:cNvSpPr txBox="1">
            <a:spLocks/>
          </p:cNvSpPr>
          <p:nvPr/>
        </p:nvSpPr>
        <p:spPr bwMode="auto">
          <a:xfrm>
            <a:off x="381000" y="3124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i="0" dirty="0"/>
              <a:t>Offset compensation (CDS—correlated double sampling); subtracts noise, T/2 second delayed.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i="0" dirty="0"/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i="0" dirty="0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1514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381000" y="4695825"/>
            <a:ext cx="426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CDS:</a:t>
            </a:r>
          </a:p>
          <a:p>
            <a:pPr>
              <a:buFontTx/>
              <a:buNone/>
            </a:pPr>
            <a:r>
              <a:rPr lang="en-US" altLang="zh-CN" i="0"/>
              <a:t>1. Pick up noise, no signal;</a:t>
            </a:r>
          </a:p>
          <a:p>
            <a:pPr>
              <a:buFontTx/>
              <a:buNone/>
            </a:pPr>
            <a:r>
              <a:rPr lang="en-US" altLang="zh-CN" i="0"/>
              <a:t>2. Pick up noise, plus signal;</a:t>
            </a:r>
          </a:p>
          <a:p>
            <a:pPr>
              <a:buFontTx/>
              <a:buNone/>
            </a:pPr>
            <a:r>
              <a:rPr lang="en-US" altLang="zh-CN" i="0"/>
              <a:t>3. Substract the two.</a:t>
            </a:r>
          </a:p>
        </p:txBody>
      </p:sp>
      <p:sp>
        <p:nvSpPr>
          <p:cNvPr id="5223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46/55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Chopper Stabilization</a:t>
            </a:r>
            <a:endParaRPr lang="zh-CN" altLang="en-US">
              <a:ea typeface="宋体" charset="-122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0772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Fully differential circuits needed.</a:t>
            </a:r>
          </a:p>
          <a:p>
            <a:endParaRPr lang="zh-CN" altLang="en-US">
              <a:ea typeface="宋体" charset="-122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66825"/>
            <a:ext cx="6972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47/55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Chopper Stabilization (Cont’d)</a:t>
            </a:r>
            <a:endParaRPr lang="zh-CN" altLang="en-US">
              <a:ea typeface="宋体" charset="-122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0010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Differential SC amplifier using chopping.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038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48/55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Noise Aliasing</a:t>
            </a:r>
            <a:endParaRPr lang="zh-CN" altLang="en-US">
              <a:ea typeface="宋体" charset="-122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42975"/>
            <a:ext cx="2409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352800" y="1371600"/>
            <a:ext cx="5486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Mean-square values are the same (</a:t>
            </a:r>
            <a:r>
              <a:rPr lang="el-GR" altLang="zh-CN"/>
              <a:t>θ /</a:t>
            </a:r>
            <a:r>
              <a:rPr lang="en-US" altLang="zh-CN"/>
              <a:t>C</a:t>
            </a:r>
            <a:r>
              <a:rPr lang="en-US" altLang="zh-CN" i="0"/>
              <a:t> )</a:t>
            </a:r>
          </a:p>
          <a:p>
            <a:pPr>
              <a:buFontTx/>
              <a:buNone/>
            </a:pPr>
            <a:r>
              <a:rPr lang="en-US" altLang="zh-CN" i="0"/>
              <a:t>within all windows.</a:t>
            </a:r>
          </a:p>
          <a:p>
            <a:pPr>
              <a:buFontTx/>
              <a:buNone/>
            </a:pPr>
            <a:endParaRPr lang="en-US" altLang="zh-CN" i="0"/>
          </a:p>
          <a:p>
            <a:pPr>
              <a:buFontTx/>
              <a:buNone/>
            </a:pPr>
            <a:endParaRPr lang="en-US" altLang="zh-CN" i="0"/>
          </a:p>
          <a:p>
            <a:pPr>
              <a:buFontTx/>
              <a:buNone/>
            </a:pPr>
            <a:r>
              <a:rPr lang="en-US" altLang="zh-CN" i="0"/>
              <a:t>Direct noise power:</a:t>
            </a:r>
          </a:p>
          <a:p>
            <a:pPr>
              <a:buFontTx/>
              <a:buNone/>
            </a:pPr>
            <a:endParaRPr lang="en-US" altLang="zh-CN" i="0"/>
          </a:p>
          <a:p>
            <a:pPr>
              <a:buFontTx/>
              <a:buNone/>
            </a:pPr>
            <a:endParaRPr lang="en-US" altLang="zh-CN" i="0"/>
          </a:p>
          <a:p>
            <a:pPr>
              <a:buFontTx/>
              <a:buNone/>
            </a:pPr>
            <a:r>
              <a:rPr lang="en-US" altLang="zh-CN" i="0"/>
              <a:t>S/H PSD: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1333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3276600"/>
            <a:ext cx="3305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3352800" y="44958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S(f): RC filtered direct noise</a:t>
            </a:r>
          </a:p>
          <a:p>
            <a:pPr>
              <a:buFontTx/>
              <a:buNone/>
            </a:pPr>
            <a:r>
              <a:rPr lang="en-US" altLang="zh-CN" i="0"/>
              <a:t>Most noise at dc!</a:t>
            </a:r>
          </a:p>
        </p:txBody>
      </p:sp>
      <p:sp>
        <p:nvSpPr>
          <p:cNvPr id="5530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49/55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Equivalent Circuit for Direct Noise</a:t>
            </a:r>
            <a:endParaRPr lang="zh-CN" altLang="en-US">
              <a:ea typeface="宋体" charset="-122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For satisfactory settling (0.1%),</a:t>
            </a:r>
          </a:p>
          <a:p>
            <a:endParaRPr lang="zh-CN" altLang="en-US">
              <a:ea typeface="宋体" charset="-122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57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5800" y="272415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S(f) for direct noise: low-pass filtered and windowed white noise.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00400"/>
            <a:ext cx="5286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91150"/>
            <a:ext cx="3876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50/55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Noise Aliasing</a:t>
            </a:r>
            <a:endParaRPr lang="zh-CN" altLang="en-US">
              <a:ea typeface="宋体" charset="-122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Aliasing for</a:t>
            </a:r>
          </a:p>
          <a:p>
            <a:endParaRPr lang="zh-CN" altLang="en-US">
              <a:ea typeface="宋体" charset="-122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42975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17625"/>
            <a:ext cx="4419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7620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51/55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Noise Spectra</a:t>
            </a:r>
            <a:endParaRPr lang="zh-CN" altLang="en-US">
              <a:ea typeface="宋体" charset="-122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b="1">
                <a:ea typeface="宋体" charset="-122"/>
              </a:rPr>
              <a:t>     For m=0.25, r=31.5!</a:t>
            </a:r>
          </a:p>
          <a:p>
            <a:pPr>
              <a:buFontTx/>
              <a:buNone/>
            </a:pPr>
            <a:r>
              <a:rPr lang="en-US" altLang="zh-CN" sz="2000" b="1">
                <a:ea typeface="宋体" charset="-122"/>
              </a:rPr>
              <a:t>     Noise generated in stage independent of Ron, but the noise generated in preceding stages (direct noise) gets filtered, so the Ron should be as large as possible!</a:t>
            </a:r>
          </a:p>
          <a:p>
            <a:endParaRPr lang="zh-CN" altLang="en-US" sz="2000" b="1">
              <a:ea typeface="宋体" charset="-122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14400"/>
            <a:ext cx="7219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52/55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Switched-Capacitor Noise</a:t>
            </a:r>
            <a:endParaRPr lang="zh-CN" altLang="en-US">
              <a:ea typeface="宋体" charset="-122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Two situations; example:</a:t>
            </a:r>
          </a:p>
          <a:p>
            <a:endParaRPr lang="zh-CN" altLang="en-US" sz="2000">
              <a:ea typeface="宋体" charset="-122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67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624138"/>
            <a:ext cx="7543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i="0"/>
              <a:t>Situation 1: only the sampled values of the output waveform matter; the output spectrum may be limited by the DSP, and hence V</a:t>
            </a:r>
            <a:r>
              <a:rPr lang="en-US" altLang="zh-CN" sz="1600" i="0" baseline="-25000"/>
              <a:t>RMS,n</a:t>
            </a:r>
            <a:r>
              <a:rPr lang="en-US" altLang="zh-CN" i="0"/>
              <a:t> reduced. Find V</a:t>
            </a:r>
            <a:r>
              <a:rPr lang="en-US" altLang="zh-CN" sz="1400" i="0" baseline="-25000"/>
              <a:t>RMS</a:t>
            </a:r>
            <a:r>
              <a:rPr lang="en-US" altLang="zh-CN" i="0"/>
              <a:t> from √KTC charges; adjust for DSP effects.</a:t>
            </a:r>
          </a:p>
          <a:p>
            <a:pPr>
              <a:buFontTx/>
              <a:buNone/>
            </a:pPr>
            <a:endParaRPr lang="en-US" altLang="zh-CN" i="0"/>
          </a:p>
          <a:p>
            <a:pPr>
              <a:buFontTx/>
              <a:buNone/>
            </a:pPr>
            <a:r>
              <a:rPr lang="en-US" altLang="zh-CN" i="0"/>
              <a:t>Situation 2: the complete output waveform affects the SNR, including the S/H and direct noise components. Usually the S/H dominates. Reduced by the reconstruction filter.</a:t>
            </a:r>
          </a:p>
          <a:p>
            <a:pPr>
              <a:buFontTx/>
              <a:buNone/>
            </a:pPr>
            <a:endParaRPr lang="en-US" altLang="zh-CN" i="0"/>
          </a:p>
        </p:txBody>
      </p:sp>
      <p:sp>
        <p:nvSpPr>
          <p:cNvPr id="593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53/55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Calculation of SC Noise (Summary)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In the switch-capacitor branch, when the switch is on, the capacitor charge noise is lowpass-filtered by Ron and C. The resulting charge noise power in C is kTC. It is a colored noise, with a noisebandwidth fn=1/(4R</a:t>
            </a:r>
            <a:r>
              <a:rPr lang="en-US" altLang="zh-CN" sz="1600">
                <a:ea typeface="宋体" charset="-122"/>
              </a:rPr>
              <a:t>on</a:t>
            </a:r>
            <a:r>
              <a:rPr lang="en-US" altLang="zh-CN" sz="2000">
                <a:ea typeface="宋体" charset="-122"/>
              </a:rPr>
              <a:t>C). The low-frequency PSD is 4kTR</a:t>
            </a:r>
            <a:r>
              <a:rPr lang="en-US" altLang="zh-CN" sz="1600">
                <a:ea typeface="宋体" charset="-122"/>
              </a:rPr>
              <a:t>on</a:t>
            </a:r>
            <a:r>
              <a:rPr lang="en-US" altLang="zh-CN" sz="2000">
                <a:ea typeface="宋体" charset="-122"/>
              </a:rPr>
              <a:t>.</a:t>
            </a:r>
          </a:p>
          <a:p>
            <a:r>
              <a:rPr lang="en-US" altLang="zh-CN" sz="2000">
                <a:ea typeface="宋体" charset="-122"/>
              </a:rPr>
              <a:t>When the switch operates at a rate fc&lt;&lt;fn, the samples of the charge noise still have the same power kTC, but spectrum is now white, with a PSD=2kTC/fc. For the situation when only discrete samples of the signal and noise are used, this is all that we need to know.</a:t>
            </a:r>
          </a:p>
          <a:p>
            <a:r>
              <a:rPr lang="en-US" altLang="zh-CN" sz="2000">
                <a:ea typeface="宋体" charset="-122"/>
              </a:rPr>
              <a:t>For continuous-time analysis, we need to find the powers and spectra of the direct and S/H components when the switch is active. The direct noise is obtained by windowing the filtered charge noise stored in C with a periodic window containing unit pulses of length m/fc. This operation (to a good approximation)</a:t>
            </a:r>
          </a:p>
          <a:p>
            <a:r>
              <a:rPr lang="en-US" altLang="zh-CN" sz="2000">
                <a:ea typeface="宋体" charset="-122"/>
              </a:rPr>
              <a:t>simply scales the PSD, and hence the noise power, by m. The low-frequncy PSD is thus 4mkTR</a:t>
            </a:r>
            <a:r>
              <a:rPr lang="en-US" altLang="zh-CN" sz="1600">
                <a:ea typeface="宋体" charset="-122"/>
              </a:rPr>
              <a:t>on</a:t>
            </a:r>
            <a:r>
              <a:rPr lang="en-US" altLang="zh-CN" sz="2000">
                <a:ea typeface="宋体" charset="-122"/>
              </a:rPr>
              <a:t>.</a:t>
            </a:r>
          </a:p>
        </p:txBody>
      </p:sp>
      <p:sp>
        <p:nvSpPr>
          <p:cNvPr id="6042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54/55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8475-E222-4EE5-9173-D449C092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Dimensions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985FD-4F6C-4638-9A4B-99856354F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85925"/>
            <a:ext cx="5715000" cy="3714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A9703-EA9F-4AD8-9B54-D1CB747C6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4b/51</a:t>
            </a:r>
          </a:p>
        </p:txBody>
      </p:sp>
    </p:spTree>
    <p:extLst>
      <p:ext uri="{BB962C8B-B14F-4D97-AF65-F5344CB8AC3E}">
        <p14:creationId xmlns:p14="http://schemas.microsoft.com/office/powerpoint/2010/main" val="2586623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Calculation of SC Noise (Summary) (Cont’d)</a:t>
            </a:r>
            <a:endParaRPr lang="zh-CN" altLang="en-US" sz="3200">
              <a:ea typeface="宋体" charset="-122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000">
                <a:ea typeface="宋体" charset="-122"/>
              </a:rPr>
              <a:t>To find the PSD of the S/H noise, let the noise charge in C be sampled and- held at fc, and then windowed by a rectangular periodic window</a:t>
            </a:r>
          </a:p>
          <a:p>
            <a:pPr marL="0" indent="0">
              <a:buFontTx/>
              <a:buNone/>
            </a:pPr>
            <a:r>
              <a:rPr lang="en-US" altLang="zh-CN" sz="2000">
                <a:ea typeface="宋体" charset="-122"/>
              </a:rPr>
              <a:t>             w(t)=0 for n/fc&lt;t&lt;n/fc+m/fc</a:t>
            </a:r>
          </a:p>
          <a:p>
            <a:pPr marL="0" indent="0">
              <a:buFontTx/>
              <a:buNone/>
            </a:pPr>
            <a:r>
              <a:rPr lang="en-US" altLang="zh-CN" sz="2000">
                <a:ea typeface="宋体" charset="-122"/>
              </a:rPr>
              <a:t>             w(t)=1 for n/fc+m/fc&lt;t&lt;(n+1)/fc  </a:t>
            </a:r>
          </a:p>
          <a:p>
            <a:pPr marL="0" indent="0">
              <a:buFontTx/>
              <a:buNone/>
            </a:pPr>
            <a:r>
              <a:rPr lang="en-US" altLang="zh-CN" sz="2000">
                <a:ea typeface="宋体" charset="-122"/>
              </a:rPr>
              <a:t>      	n=0,1,2,…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CN" sz="2000">
                <a:ea typeface="宋体" charset="-122"/>
              </a:rPr>
              <a:t>     	Note that is windowing reduces the noise power by (1-m)     	squared(!), since the S/H noise is not random within each 	period.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CN" sz="2000">
                <a:ea typeface="宋体" charset="-122"/>
              </a:rPr>
              <a:t>Usually, at low frequencies the S/H noise dominates, since it has approximately the same average power as the direct noise, but its PSD spectrum is concentrated at low frequencies. As a first estimate, its PSD can be estimated at                           </a:t>
            </a:r>
            <a:r>
              <a:rPr lang="en-US" altLang="zh-CN" sz="2000" i="1">
                <a:ea typeface="宋体" charset="-122"/>
              </a:rPr>
              <a:t>for frequencies up to fc/2.</a:t>
            </a:r>
          </a:p>
          <a:p>
            <a:pPr marL="0" indent="0">
              <a:buFontTx/>
              <a:buNone/>
            </a:pPr>
            <a:endParaRPr lang="zh-CN" altLang="en-US" sz="2000">
              <a:ea typeface="宋体" charset="-122"/>
            </a:endParaRP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029200"/>
            <a:ext cx="162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55/55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Floating Switch Problem in Low-Voltage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1229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5/55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20018-99BC-4CB5-A10E-EDBE84BB2110}"/>
              </a:ext>
            </a:extLst>
          </p:cNvPr>
          <p:cNvSpPr txBox="1"/>
          <p:nvPr/>
        </p:nvSpPr>
        <p:spPr>
          <a:xfrm>
            <a:off x="2971800" y="581974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FORBIDDEN REGIONS FOR SIGNAL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Low-Threshold Transistors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r>
              <a:rPr lang="en-US" sz="2000"/>
              <a:t>Precise control over process and temperature difficult</a:t>
            </a:r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Switch leakage worsens as threshold voltage is lowered (i.e. hard to turn off)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2895600"/>
            <a:ext cx="74326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6/55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Clock Voltage Booster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382000" cy="5257800"/>
          </a:xfrm>
        </p:spPr>
        <p:txBody>
          <a:bodyPr/>
          <a:lstStyle/>
          <a:p>
            <a:r>
              <a:rPr lang="en-US" sz="2000" dirty="0">
                <a:cs typeface="Arial" charset="0"/>
              </a:rPr>
              <a:t>Boosted clock voltage (e.g. 0 </a:t>
            </a:r>
            <a:r>
              <a:rPr lang="en-US" sz="2000" dirty="0">
                <a:latin typeface="Wingdings" pitchFamily="2" charset="2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cs typeface="Arial" charset="0"/>
              </a:rPr>
              <a:t> 2Vdd) is used to sufficiently overdrive the NMOS floating switch – useful in systems with low external power supply voltage and fabricated in high-voltage CMOS process</a:t>
            </a:r>
          </a:p>
          <a:p>
            <a:pPr>
              <a:buFontTx/>
              <a:buNone/>
            </a:pPr>
            <a:r>
              <a:rPr lang="en-US" sz="2000" dirty="0">
                <a:cs typeface="Arial" charset="0"/>
              </a:rPr>
              <a:t>     </a:t>
            </a:r>
            <a:r>
              <a:rPr lang="en-US" sz="2000" dirty="0" err="1">
                <a:cs typeface="Arial" charset="0"/>
              </a:rPr>
              <a:t>Battery,harvested</a:t>
            </a:r>
            <a:r>
              <a:rPr lang="en-US" sz="2000" dirty="0">
                <a:cs typeface="Arial" charset="0"/>
              </a:rPr>
              <a:t> energy may be used!</a:t>
            </a:r>
          </a:p>
          <a:p>
            <a:pPr algn="ctr">
              <a:buFontTx/>
              <a:buNone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dirty="0">
                <a:latin typeface="Wingdings" pitchFamily="2" charset="2"/>
                <a:cs typeface="Arial" charset="0"/>
                <a:sym typeface="Wingdings" pitchFamily="2" charset="2"/>
              </a:rPr>
              <a:t> </a:t>
            </a:r>
            <a:r>
              <a:rPr lang="en-US" sz="2000" dirty="0">
                <a:cs typeface="Arial" charset="0"/>
              </a:rPr>
              <a:t>Voltage limitation is violated in low-voltage CMOS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952750"/>
            <a:ext cx="586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7/55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CA4A7-611C-4C1B-B818-0DEB504CF128}"/>
              </a:ext>
            </a:extLst>
          </p:cNvPr>
          <p:cNvSpPr txBox="1"/>
          <p:nvPr/>
        </p:nvSpPr>
        <p:spPr>
          <a:xfrm>
            <a:off x="4876800" y="275269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/>
              <a:t>0, </a:t>
            </a:r>
            <a:r>
              <a:rPr lang="en-US" i="0" dirty="0" err="1"/>
              <a:t>Vdd</a:t>
            </a:r>
            <a:r>
              <a:rPr lang="en-US" i="0" dirty="0"/>
              <a:t>-Vt, 2Vdd-2Vt, … 2Vdd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25550</TotalTime>
  <Words>2598</Words>
  <Application>Microsoft Office PowerPoint</Application>
  <PresentationFormat>On-screen Show (4:3)</PresentationFormat>
  <Paragraphs>387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굴림</vt:lpstr>
      <vt:lpstr>ＭＳ Ｐゴシック</vt:lpstr>
      <vt:lpstr>宋体</vt:lpstr>
      <vt:lpstr>Arial</vt:lpstr>
      <vt:lpstr>Lucida Grande</vt:lpstr>
      <vt:lpstr>Times</vt:lpstr>
      <vt:lpstr>Times New Roman</vt:lpstr>
      <vt:lpstr>Wingdings</vt:lpstr>
      <vt:lpstr>Default Design</vt:lpstr>
      <vt:lpstr>Nonideal Effects in SC circuits</vt:lpstr>
      <vt:lpstr>Components and Nonidealities</vt:lpstr>
      <vt:lpstr>Switched-Capacitor Integrator</vt:lpstr>
      <vt:lpstr>Nonzero Switch “On”-Resistance</vt:lpstr>
      <vt:lpstr>Digital CMOS Scaling Roadmap</vt:lpstr>
      <vt:lpstr>Predicted Dimensions</vt:lpstr>
      <vt:lpstr>Floating Switch Problem in Low-Voltage</vt:lpstr>
      <vt:lpstr>Using Low-Threshold Transistors</vt:lpstr>
      <vt:lpstr>Using Clock Voltage Booster</vt:lpstr>
      <vt:lpstr>Using Boostrapped Clock</vt:lpstr>
      <vt:lpstr>Switched-Opamp Technique</vt:lpstr>
      <vt:lpstr>Switched-Opamp Example</vt:lpstr>
      <vt:lpstr>Opamp-Reset = Unity-Gain Configuration</vt:lpstr>
      <vt:lpstr>Floating Reference Avoids Fwd Bias</vt:lpstr>
      <vt:lpstr>Switched-RC = Resistor Isolation</vt:lpstr>
      <vt:lpstr>Switched-RC = Resistor Isolation</vt:lpstr>
      <vt:lpstr>Charge Injection (1)</vt:lpstr>
      <vt:lpstr>Charge Injection (1) (Cont’d)</vt:lpstr>
      <vt:lpstr>Charge Injection (2)</vt:lpstr>
      <vt:lpstr>Clock Feedthrough</vt:lpstr>
      <vt:lpstr>Methods for Reducing Charge Injection</vt:lpstr>
      <vt:lpstr>Advanced-Cutoff Switches</vt:lpstr>
      <vt:lpstr>Advanced-Cutoff Switches (Cont’d)</vt:lpstr>
      <vt:lpstr>Floating Clock Generator</vt:lpstr>
      <vt:lpstr>Charge Injection in a Comparator</vt:lpstr>
      <vt:lpstr>Delta-Sigma ADC</vt:lpstr>
      <vt:lpstr>Junction Leakage</vt:lpstr>
      <vt:lpstr>Capacitances Inaccuracies</vt:lpstr>
      <vt:lpstr>Capacitances Inaccuracies (Cont’d)</vt:lpstr>
      <vt:lpstr>Capacitances Inaccuracies (Cont’d)</vt:lpstr>
      <vt:lpstr>OPAMP Input Offset</vt:lpstr>
      <vt:lpstr>Techniques for Reducing the Effect of Imperfect Virtual Grounds</vt:lpstr>
      <vt:lpstr>Circuits Using Autozeroing</vt:lpstr>
      <vt:lpstr>Simple Autozeroed Comparator</vt:lpstr>
      <vt:lpstr>An Offset- and Finite-Gain-Compensated SC Amplifier</vt:lpstr>
      <vt:lpstr>Analysis of Compensated Gain Amplifier</vt:lpstr>
      <vt:lpstr>Finite Opamp DC Gain Effect</vt:lpstr>
      <vt:lpstr>Finite Opamp DC Gain Effect (Cont’d)</vt:lpstr>
      <vt:lpstr>Model for Finite - Gain Effect</vt:lpstr>
      <vt:lpstr>Model for Finite - Gain Effect (Cont’d)</vt:lpstr>
      <vt:lpstr>Correlated Level Shifting</vt:lpstr>
      <vt:lpstr>Finite Opamp Bandwidth Effect</vt:lpstr>
      <vt:lpstr>Finite Opamp Bandwidth Effect (Cont’d)</vt:lpstr>
      <vt:lpstr>Time Constant of OTA-SC Integrator</vt:lpstr>
      <vt:lpstr>Integrator Using a Two-Stage (Buffered) Opamp (VCVS)</vt:lpstr>
      <vt:lpstr>Integrator Using a Two-Stage (Buffer) Opamp</vt:lpstr>
      <vt:lpstr>High-Q Biquad</vt:lpstr>
      <vt:lpstr>Slew Rate Estimation (1)</vt:lpstr>
      <vt:lpstr>Slew Rate Estimation (2)</vt:lpstr>
      <vt:lpstr>Noise Considerations</vt:lpstr>
      <vt:lpstr>Noise Considerations (Cont’d)</vt:lpstr>
      <vt:lpstr>Chopper Stabilization</vt:lpstr>
      <vt:lpstr>Chopper Stabilization (Cont’d)</vt:lpstr>
      <vt:lpstr>Noise Aliasing</vt:lpstr>
      <vt:lpstr>Equivalent Circuit for Direct Noise</vt:lpstr>
      <vt:lpstr>Noise Aliasing</vt:lpstr>
      <vt:lpstr>Noise Spectra</vt:lpstr>
      <vt:lpstr>Switched-Capacitor Noise</vt:lpstr>
      <vt:lpstr>Calculation of SC Noise (Summary)</vt:lpstr>
      <vt:lpstr>Calculation of SC Noise (Summary)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Gabor</dc:creator>
  <cp:lastModifiedBy>Gabor Temes</cp:lastModifiedBy>
  <cp:revision>2820</cp:revision>
  <cp:lastPrinted>2013-02-25T18:18:11Z</cp:lastPrinted>
  <dcterms:created xsi:type="dcterms:W3CDTF">2010-09-24T05:46:25Z</dcterms:created>
  <dcterms:modified xsi:type="dcterms:W3CDTF">2021-11-07T20:21:07Z</dcterms:modified>
</cp:coreProperties>
</file>